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38"/>
  </p:notesMasterIdLst>
  <p:handoutMasterIdLst>
    <p:handoutMasterId r:id="rId39"/>
  </p:handoutMasterIdLst>
  <p:sldIdLst>
    <p:sldId id="257" r:id="rId2"/>
    <p:sldId id="270" r:id="rId3"/>
    <p:sldId id="271" r:id="rId4"/>
    <p:sldId id="272" r:id="rId5"/>
    <p:sldId id="318" r:id="rId6"/>
    <p:sldId id="319" r:id="rId7"/>
    <p:sldId id="320" r:id="rId8"/>
    <p:sldId id="322" r:id="rId9"/>
    <p:sldId id="323" r:id="rId10"/>
    <p:sldId id="324" r:id="rId11"/>
    <p:sldId id="325" r:id="rId12"/>
    <p:sldId id="274" r:id="rId13"/>
    <p:sldId id="275" r:id="rId14"/>
    <p:sldId id="260" r:id="rId15"/>
    <p:sldId id="279" r:id="rId16"/>
    <p:sldId id="280" r:id="rId17"/>
    <p:sldId id="281" r:id="rId18"/>
    <p:sldId id="311" r:id="rId19"/>
    <p:sldId id="313" r:id="rId20"/>
    <p:sldId id="282" r:id="rId21"/>
    <p:sldId id="261" r:id="rId22"/>
    <p:sldId id="317" r:id="rId23"/>
    <p:sldId id="286" r:id="rId24"/>
    <p:sldId id="287" r:id="rId25"/>
    <p:sldId id="288" r:id="rId26"/>
    <p:sldId id="263" r:id="rId27"/>
    <p:sldId id="265" r:id="rId28"/>
    <p:sldId id="285" r:id="rId29"/>
    <p:sldId id="267" r:id="rId30"/>
    <p:sldId id="289" r:id="rId31"/>
    <p:sldId id="309" r:id="rId32"/>
    <p:sldId id="310" r:id="rId33"/>
    <p:sldId id="314" r:id="rId34"/>
    <p:sldId id="326" r:id="rId35"/>
    <p:sldId id="327" r:id="rId36"/>
    <p:sldId id="328" r:id="rId37"/>
  </p:sldIdLst>
  <p:sldSz cx="9144000" cy="6858000" type="screen4x3"/>
  <p:notesSz cx="9921875" cy="6791325"/>
  <p:defaultTextStyle>
    <a:defPPr>
      <a:defRPr lang="ru-RU"/>
    </a:defPPr>
    <a:lvl1pPr algn="l" rtl="0" fontAlgn="base">
      <a:spcBef>
        <a:spcPct val="0"/>
      </a:spcBef>
      <a:spcAft>
        <a:spcPct val="0"/>
      </a:spcAft>
      <a:defRPr sz="2000" kern="1200">
        <a:solidFill>
          <a:schemeClr val="tx1"/>
        </a:solidFill>
        <a:latin typeface="Tahoma" pitchFamily="34" charset="0"/>
        <a:ea typeface="+mn-ea"/>
        <a:cs typeface="Arial" charset="0"/>
      </a:defRPr>
    </a:lvl1pPr>
    <a:lvl2pPr marL="457200" algn="l" rtl="0" fontAlgn="base">
      <a:spcBef>
        <a:spcPct val="0"/>
      </a:spcBef>
      <a:spcAft>
        <a:spcPct val="0"/>
      </a:spcAft>
      <a:defRPr sz="2000" kern="1200">
        <a:solidFill>
          <a:schemeClr val="tx1"/>
        </a:solidFill>
        <a:latin typeface="Tahoma" pitchFamily="34" charset="0"/>
        <a:ea typeface="+mn-ea"/>
        <a:cs typeface="Arial" charset="0"/>
      </a:defRPr>
    </a:lvl2pPr>
    <a:lvl3pPr marL="914400" algn="l" rtl="0" fontAlgn="base">
      <a:spcBef>
        <a:spcPct val="0"/>
      </a:spcBef>
      <a:spcAft>
        <a:spcPct val="0"/>
      </a:spcAft>
      <a:defRPr sz="2000" kern="1200">
        <a:solidFill>
          <a:schemeClr val="tx1"/>
        </a:solidFill>
        <a:latin typeface="Tahoma" pitchFamily="34" charset="0"/>
        <a:ea typeface="+mn-ea"/>
        <a:cs typeface="Arial" charset="0"/>
      </a:defRPr>
    </a:lvl3pPr>
    <a:lvl4pPr marL="1371600" algn="l" rtl="0" fontAlgn="base">
      <a:spcBef>
        <a:spcPct val="0"/>
      </a:spcBef>
      <a:spcAft>
        <a:spcPct val="0"/>
      </a:spcAft>
      <a:defRPr sz="2000" kern="1200">
        <a:solidFill>
          <a:schemeClr val="tx1"/>
        </a:solidFill>
        <a:latin typeface="Tahoma" pitchFamily="34" charset="0"/>
        <a:ea typeface="+mn-ea"/>
        <a:cs typeface="Arial" charset="0"/>
      </a:defRPr>
    </a:lvl4pPr>
    <a:lvl5pPr marL="1828800" algn="l" rtl="0" fontAlgn="base">
      <a:spcBef>
        <a:spcPct val="0"/>
      </a:spcBef>
      <a:spcAft>
        <a:spcPct val="0"/>
      </a:spcAft>
      <a:defRPr sz="2000" kern="1200">
        <a:solidFill>
          <a:schemeClr val="tx1"/>
        </a:solidFill>
        <a:latin typeface="Tahoma" pitchFamily="34" charset="0"/>
        <a:ea typeface="+mn-ea"/>
        <a:cs typeface="Arial" charset="0"/>
      </a:defRPr>
    </a:lvl5pPr>
    <a:lvl6pPr marL="2286000" algn="l" defTabSz="914400" rtl="0" eaLnBrk="1" latinLnBrk="0" hangingPunct="1">
      <a:defRPr sz="2000" kern="1200">
        <a:solidFill>
          <a:schemeClr val="tx1"/>
        </a:solidFill>
        <a:latin typeface="Tahoma" pitchFamily="34" charset="0"/>
        <a:ea typeface="+mn-ea"/>
        <a:cs typeface="Arial" charset="0"/>
      </a:defRPr>
    </a:lvl6pPr>
    <a:lvl7pPr marL="2743200" algn="l" defTabSz="914400" rtl="0" eaLnBrk="1" latinLnBrk="0" hangingPunct="1">
      <a:defRPr sz="2000" kern="1200">
        <a:solidFill>
          <a:schemeClr val="tx1"/>
        </a:solidFill>
        <a:latin typeface="Tahoma" pitchFamily="34" charset="0"/>
        <a:ea typeface="+mn-ea"/>
        <a:cs typeface="Arial" charset="0"/>
      </a:defRPr>
    </a:lvl7pPr>
    <a:lvl8pPr marL="3200400" algn="l" defTabSz="914400" rtl="0" eaLnBrk="1" latinLnBrk="0" hangingPunct="1">
      <a:defRPr sz="2000" kern="1200">
        <a:solidFill>
          <a:schemeClr val="tx1"/>
        </a:solidFill>
        <a:latin typeface="Tahoma" pitchFamily="34" charset="0"/>
        <a:ea typeface="+mn-ea"/>
        <a:cs typeface="Arial" charset="0"/>
      </a:defRPr>
    </a:lvl8pPr>
    <a:lvl9pPr marL="3657600" algn="l" defTabSz="914400" rtl="0" eaLnBrk="1" latinLnBrk="0" hangingPunct="1">
      <a:defRPr sz="2000"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760" autoAdjust="0"/>
  </p:normalViewPr>
  <p:slideViewPr>
    <p:cSldViewPr>
      <p:cViewPr>
        <p:scale>
          <a:sx n="76" d="100"/>
          <a:sy n="76" d="100"/>
        </p:scale>
        <p:origin x="-1206"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4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298950" cy="339725"/>
          </a:xfrm>
          <a:prstGeom prst="rect">
            <a:avLst/>
          </a:prstGeom>
        </p:spPr>
        <p:txBody>
          <a:bodyPr vert="horz" lIns="91440" tIns="45720" rIns="91440" bIns="45720" rtlCol="0"/>
          <a:lstStyle>
            <a:lvl1pPr algn="l">
              <a:defRPr sz="1200">
                <a:cs typeface="+mn-cs"/>
              </a:defRPr>
            </a:lvl1pPr>
          </a:lstStyle>
          <a:p>
            <a:pPr>
              <a:defRPr/>
            </a:pPr>
            <a:endParaRPr lang="ru-RU"/>
          </a:p>
        </p:txBody>
      </p:sp>
      <p:sp>
        <p:nvSpPr>
          <p:cNvPr id="3" name="Дата 2"/>
          <p:cNvSpPr>
            <a:spLocks noGrp="1"/>
          </p:cNvSpPr>
          <p:nvPr>
            <p:ph type="dt" sz="quarter" idx="1"/>
          </p:nvPr>
        </p:nvSpPr>
        <p:spPr>
          <a:xfrm>
            <a:off x="5619750" y="0"/>
            <a:ext cx="4300538" cy="339725"/>
          </a:xfrm>
          <a:prstGeom prst="rect">
            <a:avLst/>
          </a:prstGeom>
        </p:spPr>
        <p:txBody>
          <a:bodyPr vert="horz" lIns="91440" tIns="45720" rIns="91440" bIns="45720" rtlCol="0"/>
          <a:lstStyle>
            <a:lvl1pPr algn="r">
              <a:defRPr sz="1200" smtClean="0">
                <a:cs typeface="+mn-cs"/>
              </a:defRPr>
            </a:lvl1pPr>
          </a:lstStyle>
          <a:p>
            <a:pPr>
              <a:defRPr/>
            </a:pPr>
            <a:fld id="{BB88AEB7-E050-46E5-B404-554BFF1B4D75}" type="datetimeFigureOut">
              <a:rPr lang="ru-RU"/>
              <a:pPr>
                <a:defRPr/>
              </a:pPr>
              <a:t>07.04.2021</a:t>
            </a:fld>
            <a:endParaRPr lang="ru-RU"/>
          </a:p>
        </p:txBody>
      </p:sp>
      <p:sp>
        <p:nvSpPr>
          <p:cNvPr id="4" name="Нижний колонтитул 3"/>
          <p:cNvSpPr>
            <a:spLocks noGrp="1"/>
          </p:cNvSpPr>
          <p:nvPr>
            <p:ph type="ftr" sz="quarter" idx="2"/>
          </p:nvPr>
        </p:nvSpPr>
        <p:spPr>
          <a:xfrm>
            <a:off x="0" y="6450013"/>
            <a:ext cx="4298950" cy="339725"/>
          </a:xfrm>
          <a:prstGeom prst="rect">
            <a:avLst/>
          </a:prstGeom>
        </p:spPr>
        <p:txBody>
          <a:bodyPr vert="horz" lIns="91440" tIns="45720" rIns="91440" bIns="45720" rtlCol="0" anchor="b"/>
          <a:lstStyle>
            <a:lvl1pPr algn="l">
              <a:defRPr sz="1200">
                <a:cs typeface="+mn-cs"/>
              </a:defRPr>
            </a:lvl1pPr>
          </a:lstStyle>
          <a:p>
            <a:pPr>
              <a:defRPr/>
            </a:pPr>
            <a:endParaRPr lang="ru-RU"/>
          </a:p>
        </p:txBody>
      </p:sp>
      <p:sp>
        <p:nvSpPr>
          <p:cNvPr id="5" name="Номер слайда 4"/>
          <p:cNvSpPr>
            <a:spLocks noGrp="1"/>
          </p:cNvSpPr>
          <p:nvPr>
            <p:ph type="sldNum" sz="quarter" idx="3"/>
          </p:nvPr>
        </p:nvSpPr>
        <p:spPr>
          <a:xfrm>
            <a:off x="5619750" y="6450013"/>
            <a:ext cx="4300538" cy="339725"/>
          </a:xfrm>
          <a:prstGeom prst="rect">
            <a:avLst/>
          </a:prstGeom>
        </p:spPr>
        <p:txBody>
          <a:bodyPr vert="horz" lIns="91440" tIns="45720" rIns="91440" bIns="45720" rtlCol="0" anchor="b"/>
          <a:lstStyle>
            <a:lvl1pPr algn="r">
              <a:defRPr sz="1200" smtClean="0">
                <a:cs typeface="+mn-cs"/>
              </a:defRPr>
            </a:lvl1pPr>
          </a:lstStyle>
          <a:p>
            <a:pPr>
              <a:defRPr/>
            </a:pPr>
            <a:fld id="{730DE57C-CCE7-43F1-8554-D40D594CBCC1}" type="slidenum">
              <a:rPr lang="ru-RU"/>
              <a:pPr>
                <a:defRPr/>
              </a:pPr>
              <a:t>‹#›</a:t>
            </a:fld>
            <a:endParaRPr lang="ru-RU"/>
          </a:p>
        </p:txBody>
      </p:sp>
    </p:spTree>
    <p:extLst>
      <p:ext uri="{BB962C8B-B14F-4D97-AF65-F5344CB8AC3E}">
        <p14:creationId xmlns:p14="http://schemas.microsoft.com/office/powerpoint/2010/main" val="283932095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298950" cy="339725"/>
          </a:xfrm>
          <a:prstGeom prst="rect">
            <a:avLst/>
          </a:prstGeom>
        </p:spPr>
        <p:txBody>
          <a:bodyPr vert="horz" lIns="91440" tIns="45720" rIns="91440" bIns="45720" rtlCol="0"/>
          <a:lstStyle>
            <a:lvl1pPr algn="l">
              <a:defRPr sz="1200">
                <a:cs typeface="+mn-cs"/>
              </a:defRPr>
            </a:lvl1pPr>
          </a:lstStyle>
          <a:p>
            <a:pPr>
              <a:defRPr/>
            </a:pPr>
            <a:endParaRPr lang="ru-RU"/>
          </a:p>
        </p:txBody>
      </p:sp>
      <p:sp>
        <p:nvSpPr>
          <p:cNvPr id="3" name="Дата 2"/>
          <p:cNvSpPr>
            <a:spLocks noGrp="1"/>
          </p:cNvSpPr>
          <p:nvPr>
            <p:ph type="dt" idx="1"/>
          </p:nvPr>
        </p:nvSpPr>
        <p:spPr>
          <a:xfrm>
            <a:off x="5619750" y="0"/>
            <a:ext cx="4300538" cy="339725"/>
          </a:xfrm>
          <a:prstGeom prst="rect">
            <a:avLst/>
          </a:prstGeom>
        </p:spPr>
        <p:txBody>
          <a:bodyPr vert="horz" lIns="91440" tIns="45720" rIns="91440" bIns="45720" rtlCol="0"/>
          <a:lstStyle>
            <a:lvl1pPr algn="r">
              <a:defRPr sz="1200" smtClean="0">
                <a:cs typeface="+mn-cs"/>
              </a:defRPr>
            </a:lvl1pPr>
          </a:lstStyle>
          <a:p>
            <a:pPr>
              <a:defRPr/>
            </a:pPr>
            <a:fld id="{85A08C92-F09E-457F-B7A4-30E6969145A7}" type="datetimeFigureOut">
              <a:rPr lang="ru-RU"/>
              <a:pPr>
                <a:defRPr/>
              </a:pPr>
              <a:t>07.04.2021</a:t>
            </a:fld>
            <a:endParaRPr lang="ru-RU"/>
          </a:p>
        </p:txBody>
      </p:sp>
      <p:sp>
        <p:nvSpPr>
          <p:cNvPr id="4" name="Образ слайда 3"/>
          <p:cNvSpPr>
            <a:spLocks noGrp="1" noRot="1" noChangeAspect="1"/>
          </p:cNvSpPr>
          <p:nvPr>
            <p:ph type="sldImg" idx="2"/>
          </p:nvPr>
        </p:nvSpPr>
        <p:spPr>
          <a:xfrm>
            <a:off x="3263900" y="509588"/>
            <a:ext cx="3394075" cy="254635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992188" y="3225800"/>
            <a:ext cx="7937500" cy="3055938"/>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6450013"/>
            <a:ext cx="4298950" cy="339725"/>
          </a:xfrm>
          <a:prstGeom prst="rect">
            <a:avLst/>
          </a:prstGeom>
        </p:spPr>
        <p:txBody>
          <a:bodyPr vert="horz" lIns="91440" tIns="45720" rIns="91440" bIns="45720" rtlCol="0" anchor="b"/>
          <a:lstStyle>
            <a:lvl1pPr algn="l">
              <a:defRPr sz="1200">
                <a:cs typeface="+mn-cs"/>
              </a:defRPr>
            </a:lvl1pPr>
          </a:lstStyle>
          <a:p>
            <a:pPr>
              <a:defRPr/>
            </a:pPr>
            <a:endParaRPr lang="ru-RU"/>
          </a:p>
        </p:txBody>
      </p:sp>
      <p:sp>
        <p:nvSpPr>
          <p:cNvPr id="7" name="Номер слайда 6"/>
          <p:cNvSpPr>
            <a:spLocks noGrp="1"/>
          </p:cNvSpPr>
          <p:nvPr>
            <p:ph type="sldNum" sz="quarter" idx="5"/>
          </p:nvPr>
        </p:nvSpPr>
        <p:spPr>
          <a:xfrm>
            <a:off x="5619750" y="6450013"/>
            <a:ext cx="4300538" cy="339725"/>
          </a:xfrm>
          <a:prstGeom prst="rect">
            <a:avLst/>
          </a:prstGeom>
        </p:spPr>
        <p:txBody>
          <a:bodyPr vert="horz" lIns="91440" tIns="45720" rIns="91440" bIns="45720" rtlCol="0" anchor="b"/>
          <a:lstStyle>
            <a:lvl1pPr algn="r">
              <a:defRPr sz="1200" smtClean="0">
                <a:cs typeface="+mn-cs"/>
              </a:defRPr>
            </a:lvl1pPr>
          </a:lstStyle>
          <a:p>
            <a:pPr>
              <a:defRPr/>
            </a:pPr>
            <a:fld id="{82236A29-70E0-4837-8943-A7C19395F08D}" type="slidenum">
              <a:rPr lang="ru-RU"/>
              <a:pPr>
                <a:defRPr/>
              </a:pPr>
              <a:t>‹#›</a:t>
            </a:fld>
            <a:endParaRPr lang="ru-RU"/>
          </a:p>
        </p:txBody>
      </p:sp>
    </p:spTree>
    <p:extLst>
      <p:ext uri="{BB962C8B-B14F-4D97-AF65-F5344CB8AC3E}">
        <p14:creationId xmlns:p14="http://schemas.microsoft.com/office/powerpoint/2010/main" val="4024112784"/>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Образ слайда 1"/>
          <p:cNvSpPr>
            <a:spLocks noGrp="1" noRot="1" noChangeAspect="1"/>
          </p:cNvSpPr>
          <p:nvPr>
            <p:ph type="sldImg"/>
          </p:nvPr>
        </p:nvSpPr>
        <p:spPr bwMode="auto">
          <a:noFill/>
          <a:ln>
            <a:solidFill>
              <a:srgbClr val="000000"/>
            </a:solidFill>
            <a:miter lim="800000"/>
            <a:headEnd/>
            <a:tailEnd/>
          </a:ln>
        </p:spPr>
      </p:sp>
      <p:sp>
        <p:nvSpPr>
          <p:cNvPr id="2253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uk-UA" smtClean="0"/>
              <a:t>План роботи атестаційної комісії має містити заходи, спрямовані на створення умов для проходження атестації педагогічними працівниками. Також у ньому необхідно зазначити, хто з членів АК відповідатиме за реалізацію цих заходів. Затверджує план роботи АК голова АК.</a:t>
            </a:r>
            <a:endParaRPr lang="ru-RU" smtClean="0"/>
          </a:p>
          <a:p>
            <a:pPr>
              <a:spcBef>
                <a:spcPct val="0"/>
              </a:spcBef>
            </a:pPr>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раз слайда 1"/>
          <p:cNvSpPr>
            <a:spLocks noGrp="1" noRot="1" noChangeAspect="1"/>
          </p:cNvSpPr>
          <p:nvPr>
            <p:ph type="sldImg"/>
          </p:nvPr>
        </p:nvSpPr>
        <p:spPr bwMode="auto">
          <a:noFill/>
          <a:ln>
            <a:solidFill>
              <a:srgbClr val="000000"/>
            </a:solidFill>
            <a:miter lim="800000"/>
            <a:headEnd/>
            <a:tailEnd/>
          </a:ln>
        </p:spPr>
      </p:sp>
      <p:sp>
        <p:nvSpPr>
          <p:cNvPr id="2457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uk-UA" smtClean="0"/>
              <a:t>Загальновідомо, що ефективність атестації цілком залежить від того, наскільки ефективно діятиме атестаційна комісія. Тож дуже важливо, щоб члени атестаційної комісії чітко усвідомлювали і виконували свої функціональні обов'язки, а також знали свої права.</a:t>
            </a:r>
            <a:endParaRPr lang="ru-RU" smtClean="0"/>
          </a:p>
          <a:p>
            <a:pPr>
              <a:spcBef>
                <a:spcPct val="0"/>
              </a:spcBef>
            </a:pPr>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Образ слайда 1"/>
          <p:cNvSpPr>
            <a:spLocks noGrp="1" noRot="1" noChangeAspect="1"/>
          </p:cNvSpPr>
          <p:nvPr>
            <p:ph type="sldImg"/>
          </p:nvPr>
        </p:nvSpPr>
        <p:spPr bwMode="auto">
          <a:noFill/>
          <a:ln>
            <a:solidFill>
              <a:srgbClr val="000000"/>
            </a:solidFill>
            <a:miter lim="800000"/>
            <a:headEnd/>
            <a:tailEnd/>
          </a:ln>
        </p:spPr>
      </p:sp>
      <p:sp>
        <p:nvSpPr>
          <p:cNvPr id="2867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uk-UA" smtClean="0"/>
              <a:t>Існують ще й загальні вимоги, що стосуються всіх членів атестаційної комісії, які ви повинні знати. Так, члени атестаційної комісії повинні мати фахову освіту та стаж педагогічної роботи не менше п'яти років.</a:t>
            </a:r>
            <a:endParaRPr lang="ru-RU" smtClean="0"/>
          </a:p>
          <a:p>
            <a:pPr>
              <a:spcBef>
                <a:spcPct val="0"/>
              </a:spcBef>
            </a:pPr>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раз слайда 1"/>
          <p:cNvSpPr>
            <a:spLocks noGrp="1" noRot="1" noChangeAspect="1"/>
          </p:cNvSpPr>
          <p:nvPr>
            <p:ph type="sldImg"/>
          </p:nvPr>
        </p:nvSpPr>
        <p:spPr bwMode="auto">
          <a:noFill/>
          <a:ln>
            <a:solidFill>
              <a:srgbClr val="000000"/>
            </a:solidFill>
            <a:miter lim="800000"/>
            <a:headEnd/>
            <a:tailEnd/>
          </a:ln>
        </p:spPr>
      </p:sp>
      <p:sp>
        <p:nvSpPr>
          <p:cNvPr id="3072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uk-UA" smtClean="0"/>
              <a:t>Усю роботу щодо атестації педагогічних працівників проводять згідно з коор­динаційним планом проведення атестації</a:t>
            </a:r>
            <a:r>
              <a:rPr lang="uk-UA" b="1" i="1" smtClean="0"/>
              <a:t>, який обов'язково відображають у річному плані роботи навчального закладу.</a:t>
            </a:r>
            <a:endParaRPr lang="ru-RU" smtClean="0"/>
          </a:p>
          <a:p>
            <a:pPr>
              <a:spcBef>
                <a:spcPct val="0"/>
              </a:spcBef>
            </a:pPr>
            <a:r>
              <a:rPr lang="uk-UA" b="1" smtClean="0"/>
              <a:t>У координаційному плані передбачено низку заходів з таких питань, як-от:</a:t>
            </a:r>
            <a:endParaRPr lang="ru-RU" smtClean="0"/>
          </a:p>
          <a:p>
            <a:pPr>
              <a:spcBef>
                <a:spcPct val="0"/>
              </a:spcBef>
            </a:pPr>
            <a:r>
              <a:rPr lang="uk-UA" smtClean="0"/>
              <a:t>організаційна робота;</a:t>
            </a:r>
            <a:endParaRPr lang="ru-RU" smtClean="0"/>
          </a:p>
          <a:p>
            <a:pPr>
              <a:spcBef>
                <a:spcPct val="0"/>
              </a:spcBef>
            </a:pPr>
            <a:r>
              <a:rPr lang="uk-UA" smtClean="0"/>
              <a:t>створення умов для творчої роботи педагога;</a:t>
            </a:r>
            <a:endParaRPr lang="ru-RU" smtClean="0"/>
          </a:p>
          <a:p>
            <a:pPr>
              <a:spcBef>
                <a:spcPct val="0"/>
              </a:spcBef>
            </a:pPr>
            <a:r>
              <a:rPr lang="uk-UA" smtClean="0"/>
              <a:t>методична робота з педагогами, які атестуються;</a:t>
            </a:r>
            <a:endParaRPr lang="ru-RU" smtClean="0"/>
          </a:p>
          <a:p>
            <a:pPr>
              <a:spcBef>
                <a:spcPct val="0"/>
              </a:spcBef>
            </a:pPr>
            <a:r>
              <a:rPr lang="uk-UA" smtClean="0"/>
              <a:t>гласність атестації;</a:t>
            </a:r>
            <a:endParaRPr lang="ru-RU" smtClean="0"/>
          </a:p>
          <a:p>
            <a:pPr>
              <a:spcBef>
                <a:spcPct val="0"/>
              </a:spcBef>
            </a:pPr>
            <a:r>
              <a:rPr lang="uk-UA" smtClean="0"/>
              <a:t>підвищення кваліфікації педагогів.</a:t>
            </a:r>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Образ слайда 1"/>
          <p:cNvSpPr>
            <a:spLocks noGrp="1" noRot="1" noChangeAspect="1"/>
          </p:cNvSpPr>
          <p:nvPr>
            <p:ph type="sldImg"/>
          </p:nvPr>
        </p:nvSpPr>
        <p:spPr bwMode="auto">
          <a:noFill/>
          <a:ln>
            <a:solidFill>
              <a:srgbClr val="000000"/>
            </a:solidFill>
            <a:miter lim="800000"/>
            <a:headEnd/>
            <a:tailEnd/>
          </a:ln>
        </p:spPr>
      </p:sp>
      <p:sp>
        <p:nvSpPr>
          <p:cNvPr id="3277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Образ слайда 1"/>
          <p:cNvSpPr>
            <a:spLocks noGrp="1" noRot="1" noChangeAspect="1"/>
          </p:cNvSpPr>
          <p:nvPr>
            <p:ph type="sldImg"/>
          </p:nvPr>
        </p:nvSpPr>
        <p:spPr bwMode="auto">
          <a:noFill/>
          <a:ln>
            <a:solidFill>
              <a:srgbClr val="000000"/>
            </a:solidFill>
            <a:miter lim="800000"/>
            <a:headEnd/>
            <a:tailEnd/>
          </a:ln>
        </p:spPr>
      </p:sp>
      <p:sp>
        <p:nvSpPr>
          <p:cNvPr id="3481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endParaRPr lang="ru-RU"/>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049A046A-B34F-4FE2-B3B3-1DB47A262E9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72DAFE71-C4E6-402D-BE9A-407AE399D26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3B726736-39E2-497E-95EA-5406B58BE584}"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914400" y="1600200"/>
            <a:ext cx="7772400" cy="4530725"/>
          </a:xfrm>
        </p:spPr>
        <p:txBody>
          <a:bodyPr>
            <a:normAutofit/>
          </a:bodyPr>
          <a:lstStyle/>
          <a:p>
            <a:pPr lvl="0"/>
            <a:endParaRPr lang="ru-RU" noProof="0"/>
          </a:p>
        </p:txBody>
      </p:sp>
      <p:sp>
        <p:nvSpPr>
          <p:cNvPr id="4" name="Дата 3"/>
          <p:cNvSpPr>
            <a:spLocks noGrp="1"/>
          </p:cNvSpPr>
          <p:nvPr>
            <p:ph type="dt" sz="half" idx="10"/>
          </p:nvPr>
        </p:nvSpPr>
        <p:spPr>
          <a:xfrm>
            <a:off x="914400" y="6251575"/>
            <a:ext cx="1981200" cy="457200"/>
          </a:xfrm>
        </p:spPr>
        <p:txBody>
          <a:bodyPr/>
          <a:lstStyle>
            <a:lvl1pPr>
              <a:defRPr/>
            </a:lvl1pPr>
          </a:lstStyle>
          <a:p>
            <a:pPr>
              <a:defRPr/>
            </a:pPr>
            <a:endParaRPr lang="ru-RU"/>
          </a:p>
        </p:txBody>
      </p:sp>
      <p:sp>
        <p:nvSpPr>
          <p:cNvPr id="5" name="Нижний колонтитул 4"/>
          <p:cNvSpPr>
            <a:spLocks noGrp="1"/>
          </p:cNvSpPr>
          <p:nvPr>
            <p:ph type="ftr" sz="quarter" idx="11"/>
          </p:nvPr>
        </p:nvSpPr>
        <p:spPr>
          <a:xfrm>
            <a:off x="3352800" y="6248400"/>
            <a:ext cx="2971800" cy="457200"/>
          </a:xfrm>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6781800" y="6248400"/>
            <a:ext cx="1905000" cy="457200"/>
          </a:xfrm>
        </p:spPr>
        <p:txBody>
          <a:bodyPr/>
          <a:lstStyle>
            <a:lvl1pPr>
              <a:defRPr/>
            </a:lvl1pPr>
          </a:lstStyle>
          <a:p>
            <a:pPr>
              <a:defRPr/>
            </a:pPr>
            <a:fld id="{AB5B3C26-391D-4D91-B4EC-2D5EE8527F5C}"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5263" y="228600"/>
            <a:ext cx="8015287" cy="9144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609600" y="1600200"/>
            <a:ext cx="7924800" cy="2133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09600" y="3886200"/>
            <a:ext cx="7924800" cy="2133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8"/>
          <p:cNvSpPr>
            <a:spLocks noGrp="1" noChangeArrowheads="1"/>
          </p:cNvSpPr>
          <p:nvPr>
            <p:ph type="dt" sz="half" idx="10"/>
          </p:nvPr>
        </p:nvSpPr>
        <p:spPr/>
        <p:txBody>
          <a:bodyPr/>
          <a:lstStyle>
            <a:lvl1pPr>
              <a:defRPr/>
            </a:lvl1pPr>
          </a:lstStyle>
          <a:p>
            <a:pPr>
              <a:defRPr/>
            </a:pPr>
            <a:endParaRPr lang="uk-UA"/>
          </a:p>
        </p:txBody>
      </p:sp>
      <p:sp>
        <p:nvSpPr>
          <p:cNvPr id="6" name="Rectangle 9"/>
          <p:cNvSpPr>
            <a:spLocks noGrp="1" noChangeArrowheads="1"/>
          </p:cNvSpPr>
          <p:nvPr>
            <p:ph type="ftr" sz="quarter" idx="11"/>
          </p:nvPr>
        </p:nvSpPr>
        <p:spPr/>
        <p:txBody>
          <a:bodyPr/>
          <a:lstStyle>
            <a:lvl1pPr>
              <a:defRPr/>
            </a:lvl1pPr>
          </a:lstStyle>
          <a:p>
            <a:pPr>
              <a:defRPr/>
            </a:pPr>
            <a:endParaRPr lang="uk-UA"/>
          </a:p>
        </p:txBody>
      </p:sp>
      <p:sp>
        <p:nvSpPr>
          <p:cNvPr id="7" name="Rectangle 10"/>
          <p:cNvSpPr>
            <a:spLocks noGrp="1" noChangeArrowheads="1"/>
          </p:cNvSpPr>
          <p:nvPr>
            <p:ph type="sldNum" sz="quarter" idx="12"/>
          </p:nvPr>
        </p:nvSpPr>
        <p:spPr/>
        <p:txBody>
          <a:bodyPr/>
          <a:lstStyle>
            <a:lvl1pPr>
              <a:defRPr/>
            </a:lvl1pPr>
          </a:lstStyle>
          <a:p>
            <a:pPr>
              <a:defRPr/>
            </a:pPr>
            <a:fld id="{623F2551-CB80-460A-A4AB-206A076494E5}"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3DC1363B-3B81-4D0B-87B0-4F3B24C46DB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5ABC155A-5C80-434E-B459-373C82E855EC}"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487D2237-02CE-435C-9A15-541C0A8E071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6F013092-0F5D-409E-AA76-11F375B516E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CD40C02D-C9AE-4275-94EA-49CF16AB730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Дата 1"/>
          <p:cNvSpPr>
            <a:spLocks noGrp="1"/>
          </p:cNvSpPr>
          <p:nvPr>
            <p:ph type="dt" sz="half" idx="10"/>
          </p:nvPr>
        </p:nvSpPr>
        <p:spPr/>
        <p:txBody>
          <a:bodyPr/>
          <a:lstStyle>
            <a:lvl1pPr>
              <a:defRPr/>
            </a:lvl1pPr>
            <a:extLst/>
          </a:lstStyle>
          <a:p>
            <a:pPr>
              <a:defRPr/>
            </a:pPr>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6AF61FBB-605C-4086-8159-99A0BC63638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4D43A9F5-F1CA-4572-ACB6-DD1C47F8F90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cs typeface="+mn-cs"/>
            </a:endParaRPr>
          </a:p>
        </p:txBody>
      </p:sp>
      <p:sp>
        <p:nvSpPr>
          <p:cNvPr id="6"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endParaRPr lang="ru-RU"/>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90B7C40C-552F-4758-8BE8-34B4B057FB8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cs typeface="+mn-cs"/>
              </a:defRPr>
            </a:lvl1pPr>
            <a:extLst/>
          </a:lstStyle>
          <a:p>
            <a:pPr>
              <a:defRPr/>
            </a:pPr>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cs typeface="+mn-cs"/>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smtClean="0">
                <a:solidFill>
                  <a:schemeClr val="bg2">
                    <a:shade val="50000"/>
                    <a:satMod val="200000"/>
                  </a:schemeClr>
                </a:solidFill>
                <a:effectLst/>
                <a:cs typeface="+mn-cs"/>
              </a:defRPr>
            </a:lvl1pPr>
            <a:extLst/>
          </a:lstStyle>
          <a:p>
            <a:pPr>
              <a:defRPr/>
            </a:pPr>
            <a:fld id="{A785D889-152F-44D1-9311-7A33D6E42016}" type="slidenum">
              <a:rPr lang="ru-RU"/>
              <a:pPr>
                <a:defRPr/>
              </a:pPr>
              <a:t>‹#›</a:t>
            </a:fld>
            <a:endParaRPr lang="ru-RU"/>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50" r:id="rId1"/>
    <p:sldLayoutId id="2147483749" r:id="rId2"/>
    <p:sldLayoutId id="2147483751" r:id="rId3"/>
    <p:sldLayoutId id="2147483748" r:id="rId4"/>
    <p:sldLayoutId id="2147483752" r:id="rId5"/>
    <p:sldLayoutId id="2147483747" r:id="rId6"/>
    <p:sldLayoutId id="2147483753" r:id="rId7"/>
    <p:sldLayoutId id="2147483754" r:id="rId8"/>
    <p:sldLayoutId id="2147483755" r:id="rId9"/>
    <p:sldLayoutId id="2147483746" r:id="rId10"/>
    <p:sldLayoutId id="2147483745" r:id="rId11"/>
    <p:sldLayoutId id="2147483756" r:id="rId12"/>
    <p:sldLayoutId id="2147483757" r:id="rId13"/>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Corbel" pitchFamily="34" charset="0"/>
        </a:defRPr>
      </a:lvl2pPr>
      <a:lvl3pPr algn="l" rtl="0" fontAlgn="base">
        <a:spcBef>
          <a:spcPct val="0"/>
        </a:spcBef>
        <a:spcAft>
          <a:spcPct val="0"/>
        </a:spcAft>
        <a:defRPr sz="4300">
          <a:solidFill>
            <a:srgbClr val="572314"/>
          </a:solidFill>
          <a:latin typeface="Corbel" pitchFamily="34" charset="0"/>
        </a:defRPr>
      </a:lvl3pPr>
      <a:lvl4pPr algn="l" rtl="0" fontAlgn="base">
        <a:spcBef>
          <a:spcPct val="0"/>
        </a:spcBef>
        <a:spcAft>
          <a:spcPct val="0"/>
        </a:spcAft>
        <a:defRPr sz="4300">
          <a:solidFill>
            <a:srgbClr val="572314"/>
          </a:solidFill>
          <a:latin typeface="Corbel" pitchFamily="34" charset="0"/>
        </a:defRPr>
      </a:lvl4pPr>
      <a:lvl5pPr algn="l" rtl="0" fontAlgn="base">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81000" y="1828800"/>
            <a:ext cx="8763000" cy="3276600"/>
          </a:xfrm>
        </p:spPr>
        <p:txBody>
          <a:bodyPr>
            <a:normAutofit fontScale="90000"/>
          </a:bodyPr>
          <a:lstStyle/>
          <a:p>
            <a:pPr fontAlgn="auto">
              <a:spcAft>
                <a:spcPts val="0"/>
              </a:spcAft>
              <a:tabLst>
                <a:tab pos="7894638" algn="l"/>
              </a:tabLst>
              <a:defRPr/>
            </a:pPr>
            <a:r>
              <a:rPr lang="uk-UA" sz="4000" b="1" smtClean="0">
                <a:solidFill>
                  <a:schemeClr val="tx2">
                    <a:satMod val="130000"/>
                  </a:schemeClr>
                </a:solidFill>
                <a:latin typeface="Times New Roman" pitchFamily="18" charset="0"/>
              </a:rPr>
              <a:t>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t>
            </a:r>
            <a:r>
              <a:rPr lang="uk-UA" b="1" smtClean="0">
                <a:solidFill>
                  <a:schemeClr val="bg2"/>
                </a:solidFill>
              </a:rPr>
              <a:t/>
            </a:r>
            <a:br>
              <a:rPr lang="uk-UA" b="1" smtClean="0">
                <a:solidFill>
                  <a:schemeClr val="bg2"/>
                </a:solidFill>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r>
              <a:rPr lang="uk-UA" sz="4000" b="1" smtClean="0">
                <a:solidFill>
                  <a:schemeClr val="tx2">
                    <a:satMod val="130000"/>
                  </a:schemeClr>
                </a:solidFill>
                <a:latin typeface="Times New Roman" pitchFamily="18" charset="0"/>
              </a:rPr>
              <a:t/>
            </a:r>
            <a:br>
              <a:rPr lang="uk-UA" sz="4000" b="1" smtClean="0">
                <a:solidFill>
                  <a:schemeClr val="tx2">
                    <a:satMod val="130000"/>
                  </a:schemeClr>
                </a:solidFill>
                <a:latin typeface="Times New Roman" pitchFamily="18" charset="0"/>
              </a:rPr>
            </a:br>
            <a:endParaRPr lang="ru-RU" sz="4000" b="1" smtClean="0">
              <a:solidFill>
                <a:schemeClr val="tx2">
                  <a:satMod val="130000"/>
                </a:schemeClr>
              </a:solidFill>
              <a:latin typeface="Times New Roman" pitchFamily="18" charset="0"/>
            </a:endParaRPr>
          </a:p>
        </p:txBody>
      </p:sp>
      <p:sp>
        <p:nvSpPr>
          <p:cNvPr id="17410" name="Rectangle 3"/>
          <p:cNvSpPr>
            <a:spLocks noGrp="1" noChangeArrowheads="1"/>
          </p:cNvSpPr>
          <p:nvPr>
            <p:ph idx="1"/>
          </p:nvPr>
        </p:nvSpPr>
        <p:spPr>
          <a:xfrm>
            <a:off x="457200" y="609600"/>
            <a:ext cx="8153400" cy="5867400"/>
          </a:xfrm>
        </p:spPr>
        <p:txBody>
          <a:bodyPr/>
          <a:lstStyle/>
          <a:p>
            <a:pPr algn="ctr">
              <a:lnSpc>
                <a:spcPct val="90000"/>
              </a:lnSpc>
              <a:spcBef>
                <a:spcPct val="10000"/>
              </a:spcBef>
              <a:spcAft>
                <a:spcPct val="10000"/>
              </a:spcAft>
              <a:buFont typeface="Wingdings" pitchFamily="2" charset="2"/>
              <a:buNone/>
            </a:pPr>
            <a:endParaRPr lang="uk-UA" sz="4400" b="1" smtClean="0">
              <a:solidFill>
                <a:schemeClr val="bg2"/>
              </a:solidFill>
              <a:latin typeface="Bookman Old Style" pitchFamily="18" charset="0"/>
            </a:endParaRPr>
          </a:p>
          <a:p>
            <a:pPr algn="ctr">
              <a:lnSpc>
                <a:spcPct val="90000"/>
              </a:lnSpc>
              <a:spcBef>
                <a:spcPct val="10000"/>
              </a:spcBef>
              <a:spcAft>
                <a:spcPct val="10000"/>
              </a:spcAft>
              <a:buFont typeface="Wingdings" pitchFamily="2" charset="2"/>
              <a:buNone/>
            </a:pPr>
            <a:endParaRPr lang="uk-UA" sz="4400" b="1" smtClean="0">
              <a:solidFill>
                <a:schemeClr val="bg2"/>
              </a:solidFill>
              <a:latin typeface="Bookman Old Style" pitchFamily="18" charset="0"/>
            </a:endParaRPr>
          </a:p>
          <a:p>
            <a:pPr algn="ctr">
              <a:lnSpc>
                <a:spcPct val="90000"/>
              </a:lnSpc>
              <a:spcBef>
                <a:spcPct val="10000"/>
              </a:spcBef>
              <a:spcAft>
                <a:spcPct val="10000"/>
              </a:spcAft>
              <a:buFont typeface="Wingdings" pitchFamily="2" charset="2"/>
              <a:buNone/>
            </a:pPr>
            <a:r>
              <a:rPr lang="uk-UA" sz="3600" b="1" smtClean="0">
                <a:solidFill>
                  <a:srgbClr val="663300"/>
                </a:solidFill>
                <a:latin typeface="Bookman Old Style" pitchFamily="18" charset="0"/>
              </a:rPr>
              <a:t>Документи з атестації педагогічних працівників, що мають бути в навчальному закладі</a:t>
            </a:r>
          </a:p>
          <a:p>
            <a:pPr algn="r">
              <a:lnSpc>
                <a:spcPct val="90000"/>
              </a:lnSpc>
              <a:buFont typeface="Wingdings" pitchFamily="2" charset="2"/>
              <a:buNone/>
            </a:pPr>
            <a:endParaRPr lang="uk-UA" sz="2400" smtClean="0">
              <a:latin typeface="Bookman Old Style" pitchFamily="18" charset="0"/>
            </a:endParaRPr>
          </a:p>
          <a:p>
            <a:pPr algn="r">
              <a:lnSpc>
                <a:spcPct val="90000"/>
              </a:lnSpc>
              <a:buFont typeface="Wingdings" pitchFamily="2" charset="2"/>
              <a:buNone/>
            </a:pPr>
            <a:endParaRPr lang="ru-RU" sz="2400" smtClean="0">
              <a:latin typeface="Bookman Old Style" pitchFamily="18" charset="0"/>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295400" y="609600"/>
            <a:ext cx="7659688" cy="461963"/>
          </a:xfrm>
          <a:ln>
            <a:miter lim="800000"/>
            <a:headEnd/>
            <a:tailEnd/>
          </a:ln>
        </p:spPr>
        <p:txBody>
          <a:bodyPr vert="horz" wrap="none" lIns="91440" tIns="45720" rIns="91440" bIns="45720" numCol="1" anchorCtr="0" compatLnSpc="1">
            <a:prstTxWarp prst="textNoShape">
              <a:avLst/>
            </a:prstTxWarp>
            <a:spAutoFit/>
          </a:bodyPr>
          <a:lstStyle/>
          <a:p>
            <a:pPr algn="ctr">
              <a:defRPr/>
            </a:pPr>
            <a:r>
              <a:rPr lang="uk-UA" sz="2400" b="1" dirty="0" smtClean="0">
                <a:solidFill>
                  <a:srgbClr val="C00000"/>
                </a:solidFill>
                <a:effectLst>
                  <a:outerShdw blurRad="38100" dist="38100" dir="2700000" algn="tl">
                    <a:srgbClr val="000000">
                      <a:alpha val="43137"/>
                    </a:srgbClr>
                  </a:outerShdw>
                </a:effectLst>
                <a:latin typeface="Bookman Old Style" pitchFamily="18" charset="0"/>
                <a:ea typeface="Courier New" pitchFamily="49" charset="0"/>
                <a:cs typeface="Times New Roman" pitchFamily="18" charset="0"/>
              </a:rPr>
              <a:t>Координаційний план проведення атестації</a:t>
            </a:r>
            <a:endParaRPr lang="uk-UA" sz="2400" dirty="0" smtClean="0">
              <a:solidFill>
                <a:srgbClr val="C00000"/>
              </a:solidFill>
              <a:effectLst>
                <a:outerShdw blurRad="38100" dist="38100" dir="2700000" algn="tl">
                  <a:srgbClr val="000000">
                    <a:alpha val="43137"/>
                  </a:srgbClr>
                </a:outerShdw>
              </a:effectLst>
              <a:latin typeface="Bookman Old Style" pitchFamily="18" charset="0"/>
            </a:endParaRPr>
          </a:p>
        </p:txBody>
      </p:sp>
      <p:graphicFrame>
        <p:nvGraphicFramePr>
          <p:cNvPr id="7" name="Таблица 6"/>
          <p:cNvGraphicFramePr>
            <a:graphicFrameLocks noGrp="1"/>
          </p:cNvGraphicFramePr>
          <p:nvPr/>
        </p:nvGraphicFramePr>
        <p:xfrm>
          <a:off x="1219200" y="1524000"/>
          <a:ext cx="7696200" cy="457200"/>
        </p:xfrm>
        <a:graphic>
          <a:graphicData uri="http://schemas.openxmlformats.org/drawingml/2006/table">
            <a:tbl>
              <a:tblPr/>
              <a:tblGrid>
                <a:gridCol w="3886200"/>
                <a:gridCol w="1600200"/>
                <a:gridCol w="2209800"/>
              </a:tblGrid>
              <a:tr h="457200">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Визначення та узгодження індивідуальних строків проходження атестації педагогічними працівниками</a:t>
                      </a:r>
                      <a:endParaRPr kumimoji="0" lang="ru-RU" sz="10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6143" marR="614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Заступник директора</a:t>
                      </a:r>
                      <a:endParaRPr kumimoji="0" lang="ru-RU" sz="10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6143" marR="614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Перспективний план проходження атестації</a:t>
                      </a:r>
                      <a:endParaRPr kumimoji="0" lang="ru-RU" sz="10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6143" marR="614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graphicFrame>
        <p:nvGraphicFramePr>
          <p:cNvPr id="8" name="Таблица 7"/>
          <p:cNvGraphicFramePr>
            <a:graphicFrameLocks noGrp="1"/>
          </p:cNvGraphicFramePr>
          <p:nvPr/>
        </p:nvGraphicFramePr>
        <p:xfrm>
          <a:off x="1219200" y="1981200"/>
          <a:ext cx="7696200" cy="4283075"/>
        </p:xfrm>
        <a:graphic>
          <a:graphicData uri="http://schemas.openxmlformats.org/drawingml/2006/table">
            <a:tbl>
              <a:tblPr/>
              <a:tblGrid>
                <a:gridCol w="3886200"/>
                <a:gridCol w="1600200"/>
                <a:gridCol w="2209800"/>
              </a:tblGrid>
              <a:tr h="32702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Затвердження списків педагогів, які атестуються, графіка роботи атестаційної комісії (до 20.10)</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Голова атестаційної комісії</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Протокол засідання</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Видання наказу «Про атестацію педагогічних працівників» та ознайомлення з ним під підпис педагогічних працівників, які атестуються (до 20.10)</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Наказ</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3337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Оформлення подання до районної атестаційної комісії (за потреби)</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Подання</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702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Ознайомлення педагогічних працівників з індивідуальними графіками проходження атестації під підпис</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Секретар</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атестаційної комісії</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Перспективний план проходження атестації</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702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Вивчення стану документації атестаційної комісії (за потреби)</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Наказ</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31788">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Вивчення системи роботи педагогів, які атестуються</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Члени атестаційної комісії</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Довідка за результатами вивчення</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30200">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Проведення рейтингового оцінювання діяльності педагогічних працівників</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Практичний</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психолог</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Узагальнена таблиця (ознайомлення під підпис)</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39738">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Інформування педагогічного колективу про перебіг атестації (виробнича нарада, нарада при директорі, педрада або засідання атестаційної комісії). Творчі звіти педагогів</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Протокол</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44513">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Узагальнення результатів діяльності педагогів у міжатестаційний період</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Члени атестаційної комісії</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Портфоліо, картка розвитку професійної діяльності педагога, лист оцінки, узагальнена діагностична карта тощо</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702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Контроль за самоосвітньою діяльністю педагогічних працівників, які атестуються</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Члени атестаційної комісії</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Анкетування, співбесіда</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31788">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Складання характеристик педагогів, які атестуються (до 01.03)</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Члени атестаційної комісії, директор навчального закладу</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0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Характеристики педагогів, які атестуються</a:t>
                      </a:r>
                      <a:endParaRPr kumimoji="0" lang="ru-RU" sz="10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3878" marR="387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31806" name="TextBox 8"/>
          <p:cNvSpPr txBox="1">
            <a:spLocks noChangeArrowheads="1"/>
          </p:cNvSpPr>
          <p:nvPr/>
        </p:nvSpPr>
        <p:spPr bwMode="auto">
          <a:xfrm>
            <a:off x="4419600" y="1143000"/>
            <a:ext cx="893763" cy="307975"/>
          </a:xfrm>
          <a:prstGeom prst="rect">
            <a:avLst/>
          </a:prstGeom>
          <a:noFill/>
          <a:ln w="9525">
            <a:noFill/>
            <a:miter lim="800000"/>
            <a:headEnd/>
            <a:tailEnd/>
          </a:ln>
        </p:spPr>
        <p:txBody>
          <a:bodyPr wrap="none">
            <a:spAutoFit/>
          </a:bodyPr>
          <a:lstStyle/>
          <a:p>
            <a:r>
              <a:rPr lang="uk-UA" sz="1400" b="1">
                <a:latin typeface="Times New Roman" pitchFamily="18" charset="0"/>
                <a:cs typeface="Times New Roman" pitchFamily="18" charset="0"/>
              </a:rPr>
              <a:t>Жовтень</a:t>
            </a:r>
            <a:endParaRPr lang="ru-RU" sz="1400" b="1">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295400" y="152400"/>
            <a:ext cx="7659688" cy="461963"/>
          </a:xfrm>
          <a:ln>
            <a:miter lim="800000"/>
            <a:headEnd/>
            <a:tailEnd/>
          </a:ln>
        </p:spPr>
        <p:txBody>
          <a:bodyPr vert="horz" wrap="none" lIns="91440" tIns="45720" rIns="91440" bIns="45720" numCol="1" anchorCtr="0" compatLnSpc="1">
            <a:prstTxWarp prst="textNoShape">
              <a:avLst/>
            </a:prstTxWarp>
            <a:spAutoFit/>
          </a:bodyPr>
          <a:lstStyle/>
          <a:p>
            <a:pPr algn="ctr">
              <a:defRPr/>
            </a:pPr>
            <a:r>
              <a:rPr lang="uk-UA" sz="2400" b="1" dirty="0" smtClean="0">
                <a:solidFill>
                  <a:srgbClr val="C00000"/>
                </a:solidFill>
                <a:effectLst>
                  <a:outerShdw blurRad="38100" dist="38100" dir="2700000" algn="tl">
                    <a:srgbClr val="000000">
                      <a:alpha val="43137"/>
                    </a:srgbClr>
                  </a:outerShdw>
                </a:effectLst>
                <a:latin typeface="Bookman Old Style" pitchFamily="18" charset="0"/>
                <a:ea typeface="Courier New" pitchFamily="49" charset="0"/>
                <a:cs typeface="Times New Roman" pitchFamily="18" charset="0"/>
              </a:rPr>
              <a:t>Координаційний план проведення атестації</a:t>
            </a:r>
            <a:endParaRPr lang="uk-UA" sz="2400" dirty="0" smtClean="0">
              <a:solidFill>
                <a:srgbClr val="C00000"/>
              </a:solidFill>
              <a:effectLst>
                <a:outerShdw blurRad="38100" dist="38100" dir="2700000" algn="tl">
                  <a:srgbClr val="000000">
                    <a:alpha val="43137"/>
                  </a:srgbClr>
                </a:outerShdw>
              </a:effectLst>
              <a:latin typeface="Bookman Old Style" pitchFamily="18" charset="0"/>
            </a:endParaRPr>
          </a:p>
        </p:txBody>
      </p:sp>
      <p:graphicFrame>
        <p:nvGraphicFramePr>
          <p:cNvPr id="4" name="Таблица 3"/>
          <p:cNvGraphicFramePr>
            <a:graphicFrameLocks noGrp="1"/>
          </p:cNvGraphicFramePr>
          <p:nvPr/>
        </p:nvGraphicFramePr>
        <p:xfrm>
          <a:off x="1143000" y="1066800"/>
          <a:ext cx="7772400" cy="2528888"/>
        </p:xfrm>
        <a:graphic>
          <a:graphicData uri="http://schemas.openxmlformats.org/drawingml/2006/table">
            <a:tbl>
              <a:tblPr/>
              <a:tblGrid>
                <a:gridCol w="3989388"/>
                <a:gridCol w="1454150"/>
                <a:gridCol w="2328862"/>
              </a:tblGrid>
              <a:tr h="700088">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Завершення вивчення досвіду роботи педагогів (до 15.03)</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Члени атестаційної комісії</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Щоденник аналізу освітнього процесу педагогів, які атестуються</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19113">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Узагальнення результатів вивчення роботи педагогів, які атестуються. Складання атестаційних листів</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Заступник директора</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Атестаційні листи</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5463">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Проведення атестації педагогічних працівників (до 01.04)</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Голова атестаційної комісії</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Протокол</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90563">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Ознайомлення педагогічних працівників з результатами атестації (протягом трьох днів після засідання атестаційної комісії), видача атестаційних листів</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Секретар</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атестаційної комісії</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Журнал видачі атестаційних листів</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graphicFrame>
        <p:nvGraphicFramePr>
          <p:cNvPr id="6" name="Таблица 5"/>
          <p:cNvGraphicFramePr>
            <a:graphicFrameLocks noGrp="1"/>
          </p:cNvGraphicFramePr>
          <p:nvPr/>
        </p:nvGraphicFramePr>
        <p:xfrm>
          <a:off x="1143000" y="3581400"/>
          <a:ext cx="7772400" cy="1828800"/>
        </p:xfrm>
        <a:graphic>
          <a:graphicData uri="http://schemas.openxmlformats.org/drawingml/2006/table">
            <a:tbl>
              <a:tblPr/>
              <a:tblGrid>
                <a:gridCol w="3989388"/>
                <a:gridCol w="1454150"/>
                <a:gridCol w="2328862"/>
              </a:tblGrid>
              <a:tr h="50482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Видання наказу «Про результати атестації» (протягом п'яти днів після засідання атестаційної комісії)</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Наказ</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61988">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Ознайомлення під підпис працівників з наказом «Про результати атестації» та надання копії до бухгалтерії (протягом трьох днів після видання наказу)</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Секретар</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атестаційної комісії</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Наказ</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0482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Підготування клопотання до районної атестаційної комісії (за потреби)</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Клопотання</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graphicFrame>
        <p:nvGraphicFramePr>
          <p:cNvPr id="7" name="Таблица 6"/>
          <p:cNvGraphicFramePr>
            <a:graphicFrameLocks noGrp="1"/>
          </p:cNvGraphicFramePr>
          <p:nvPr/>
        </p:nvGraphicFramePr>
        <p:xfrm>
          <a:off x="1143000" y="5715000"/>
          <a:ext cx="7772400" cy="942975"/>
        </p:xfrm>
        <a:graphic>
          <a:graphicData uri="http://schemas.openxmlformats.org/drawingml/2006/table">
            <a:tbl>
              <a:tblPr/>
              <a:tblGrid>
                <a:gridCol w="3984625"/>
                <a:gridCol w="1458913"/>
                <a:gridCol w="2328862"/>
              </a:tblGrid>
              <a:tr h="942975">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Підбиття підсумків атестації, числові та текстові звіти,</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видання підсумкового наказу</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заступник директора</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Звіти, наказ</a:t>
                      </a:r>
                      <a:endParaRPr kumimoji="0" lang="ru-RU" sz="1200" b="0"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endParaRPr>
                    </a:p>
                  </a:txBody>
                  <a:tcPr marL="6137" marR="61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33844" name="TextBox 7"/>
          <p:cNvSpPr txBox="1">
            <a:spLocks noChangeArrowheads="1"/>
          </p:cNvSpPr>
          <p:nvPr/>
        </p:nvSpPr>
        <p:spPr bwMode="auto">
          <a:xfrm>
            <a:off x="4495800" y="762000"/>
            <a:ext cx="914400" cy="307975"/>
          </a:xfrm>
          <a:prstGeom prst="rect">
            <a:avLst/>
          </a:prstGeom>
          <a:noFill/>
          <a:ln w="9525">
            <a:noFill/>
            <a:miter lim="800000"/>
            <a:headEnd/>
            <a:tailEnd/>
          </a:ln>
        </p:spPr>
        <p:txBody>
          <a:bodyPr wrap="none">
            <a:spAutoFit/>
          </a:bodyPr>
          <a:lstStyle/>
          <a:p>
            <a:r>
              <a:rPr lang="uk-UA" sz="1400" b="1">
                <a:latin typeface="Times New Roman" pitchFamily="18" charset="0"/>
                <a:cs typeface="Times New Roman" pitchFamily="18" charset="0"/>
              </a:rPr>
              <a:t>Березень</a:t>
            </a:r>
            <a:endParaRPr lang="ru-RU" sz="1400" b="1">
              <a:latin typeface="Times New Roman" pitchFamily="18" charset="0"/>
              <a:cs typeface="Times New Roman" pitchFamily="18" charset="0"/>
            </a:endParaRPr>
          </a:p>
        </p:txBody>
      </p:sp>
      <p:sp>
        <p:nvSpPr>
          <p:cNvPr id="33845" name="TextBox 8"/>
          <p:cNvSpPr txBox="1">
            <a:spLocks noChangeArrowheads="1"/>
          </p:cNvSpPr>
          <p:nvPr/>
        </p:nvSpPr>
        <p:spPr bwMode="auto">
          <a:xfrm>
            <a:off x="4495800" y="5410200"/>
            <a:ext cx="827088" cy="307975"/>
          </a:xfrm>
          <a:prstGeom prst="rect">
            <a:avLst/>
          </a:prstGeom>
          <a:noFill/>
          <a:ln w="9525">
            <a:noFill/>
            <a:miter lim="800000"/>
            <a:headEnd/>
            <a:tailEnd/>
          </a:ln>
        </p:spPr>
        <p:txBody>
          <a:bodyPr wrap="none">
            <a:spAutoFit/>
          </a:bodyPr>
          <a:lstStyle/>
          <a:p>
            <a:r>
              <a:rPr lang="uk-UA" sz="1400" b="1">
                <a:latin typeface="Times New Roman" pitchFamily="18" charset="0"/>
                <a:cs typeface="Times New Roman" pitchFamily="18" charset="0"/>
              </a:rPr>
              <a:t>Квітень</a:t>
            </a:r>
            <a:endParaRPr lang="ru-RU" sz="1400" b="1">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1150938" y="214313"/>
            <a:ext cx="7793037" cy="1081087"/>
          </a:xfrm>
        </p:spPr>
        <p:txBody>
          <a:bodyPr/>
          <a:lstStyle/>
          <a:p>
            <a:pPr algn="ctr" fontAlgn="auto">
              <a:spcAft>
                <a:spcPts val="0"/>
              </a:spcAft>
              <a:defRPr/>
            </a:pPr>
            <a:r>
              <a:rPr lang="uk-UA" b="1" smtClean="0">
                <a:solidFill>
                  <a:schemeClr val="tx2">
                    <a:satMod val="130000"/>
                  </a:schemeClr>
                </a:solidFill>
                <a:latin typeface="Times New Roman" pitchFamily="18" charset="0"/>
                <a:cs typeface="Times New Roman" pitchFamily="18" charset="0"/>
              </a:rPr>
              <a:t>До 20 вересня:</a:t>
            </a:r>
            <a:endParaRPr lang="ru-RU" b="1" smtClean="0">
              <a:solidFill>
                <a:schemeClr val="tx2">
                  <a:satMod val="130000"/>
                </a:schemeClr>
              </a:solidFill>
              <a:latin typeface="Times New Roman" pitchFamily="18" charset="0"/>
              <a:cs typeface="Times New Roman" pitchFamily="18" charset="0"/>
            </a:endParaRPr>
          </a:p>
        </p:txBody>
      </p:sp>
      <p:sp>
        <p:nvSpPr>
          <p:cNvPr id="3" name="Объект 2"/>
          <p:cNvSpPr>
            <a:spLocks noGrp="1"/>
          </p:cNvSpPr>
          <p:nvPr>
            <p:ph idx="1"/>
          </p:nvPr>
        </p:nvSpPr>
        <p:spPr>
          <a:xfrm>
            <a:off x="1219200" y="1752600"/>
            <a:ext cx="7924800" cy="4495800"/>
          </a:xfrm>
        </p:spPr>
        <p:txBody>
          <a:bodyPr>
            <a:normAutofit fontScale="85000" lnSpcReduction="10000"/>
          </a:bodyPr>
          <a:lstStyle/>
          <a:p>
            <a:pPr marL="514350" indent="-514350" fontAlgn="auto">
              <a:spcAft>
                <a:spcPts val="0"/>
              </a:spcAft>
              <a:buFont typeface="+mj-lt"/>
              <a:buAutoNum type="arabicPeriod"/>
              <a:defRPr/>
            </a:pPr>
            <a:r>
              <a:rPr lang="uk-UA" u="sng" dirty="0" smtClean="0">
                <a:latin typeface="Times New Roman" pitchFamily="18" charset="0"/>
                <a:cs typeface="Times New Roman" pitchFamily="18" charset="0"/>
              </a:rPr>
              <a:t>п. 2.1. </a:t>
            </a:r>
            <a:r>
              <a:rPr lang="uk-UA" dirty="0" smtClean="0">
                <a:latin typeface="Times New Roman" pitchFamily="18" charset="0"/>
                <a:cs typeface="Times New Roman" pitchFamily="18" charset="0"/>
              </a:rPr>
              <a:t>Наказ про створення атестаційної комісії та затвердження її складу.</a:t>
            </a:r>
          </a:p>
          <a:p>
            <a:pPr marL="514350" indent="-514350" fontAlgn="auto">
              <a:spcAft>
                <a:spcPts val="0"/>
              </a:spcAft>
              <a:buFont typeface="+mj-lt"/>
              <a:buAutoNum type="arabicPeriod"/>
              <a:defRPr/>
            </a:pPr>
            <a:r>
              <a:rPr lang="uk-UA" u="sng" dirty="0" smtClean="0">
                <a:latin typeface="Times New Roman" pitchFamily="18" charset="0"/>
                <a:cs typeface="Times New Roman" pitchFamily="18" charset="0"/>
              </a:rPr>
              <a:t>Протокол №1 </a:t>
            </a:r>
            <a:r>
              <a:rPr lang="uk-UA" dirty="0" smtClean="0">
                <a:latin typeface="Times New Roman" pitchFamily="18" charset="0"/>
                <a:cs typeface="Times New Roman" pitchFamily="18" charset="0"/>
              </a:rPr>
              <a:t>засідання атестаційної комісії.</a:t>
            </a:r>
          </a:p>
          <a:p>
            <a:pPr marL="0" indent="0" fontAlgn="auto">
              <a:spcAft>
                <a:spcPts val="0"/>
              </a:spcAft>
              <a:buFont typeface="Wingdings" pitchFamily="2" charset="2"/>
              <a:buNone/>
              <a:defRPr/>
            </a:pPr>
            <a:r>
              <a:rPr lang="uk-UA" dirty="0" smtClean="0">
                <a:solidFill>
                  <a:srgbClr val="C00000"/>
                </a:solidFill>
                <a:latin typeface="Times New Roman" pitchFamily="18" charset="0"/>
                <a:cs typeface="Times New Roman" pitchFamily="18" charset="0"/>
              </a:rPr>
              <a:t>Питання до розгляду</a:t>
            </a:r>
            <a:r>
              <a:rPr lang="uk-UA" dirty="0" smtClean="0">
                <a:latin typeface="Times New Roman" pitchFamily="18" charset="0"/>
                <a:cs typeface="Times New Roman" pitchFamily="18" charset="0"/>
              </a:rPr>
              <a:t>: </a:t>
            </a:r>
          </a:p>
          <a:p>
            <a:pPr marL="0" indent="0" fontAlgn="auto">
              <a:spcAft>
                <a:spcPts val="0"/>
              </a:spcAft>
              <a:buFont typeface="Wingdings" pitchFamily="2" charset="2"/>
              <a:buChar char="Ø"/>
              <a:defRPr/>
            </a:pPr>
            <a:r>
              <a:rPr lang="uk-UA" dirty="0" smtClean="0">
                <a:latin typeface="Times New Roman" pitchFamily="18" charset="0"/>
                <a:cs typeface="Times New Roman" pitchFamily="18" charset="0"/>
              </a:rPr>
              <a:t>розподіл функціональних обов‘язків між членами атестаційної комісії; </a:t>
            </a:r>
          </a:p>
          <a:p>
            <a:pPr marL="0" indent="0" fontAlgn="auto">
              <a:spcAft>
                <a:spcPts val="0"/>
              </a:spcAft>
              <a:buFont typeface="Wingdings" pitchFamily="2" charset="2"/>
              <a:buChar char="Ø"/>
              <a:defRPr/>
            </a:pPr>
            <a:r>
              <a:rPr lang="uk-UA" dirty="0" smtClean="0">
                <a:latin typeface="Times New Roman" pitchFamily="18" charset="0"/>
                <a:cs typeface="Times New Roman" pitchFamily="18" charset="0"/>
              </a:rPr>
              <a:t>складання графіку засідань атестаційної комісії; </a:t>
            </a:r>
          </a:p>
          <a:p>
            <a:pPr marL="0" indent="0" fontAlgn="auto">
              <a:spcAft>
                <a:spcPts val="0"/>
              </a:spcAft>
              <a:buFont typeface="Wingdings" pitchFamily="2" charset="2"/>
              <a:buChar char="Ø"/>
              <a:defRPr/>
            </a:pPr>
            <a:r>
              <a:rPr lang="uk-UA" dirty="0" smtClean="0">
                <a:latin typeface="Times New Roman" pitchFamily="18" charset="0"/>
                <a:cs typeface="Times New Roman" pitchFamily="18" charset="0"/>
              </a:rPr>
              <a:t>розробка плану роботи атестаційної комісії;</a:t>
            </a:r>
          </a:p>
          <a:p>
            <a:pPr marL="0" indent="0" fontAlgn="auto">
              <a:spcAft>
                <a:spcPts val="0"/>
              </a:spcAft>
              <a:buFont typeface="Wingdings" pitchFamily="2" charset="2"/>
              <a:buChar char="Ø"/>
              <a:defRPr/>
            </a:pPr>
            <a:r>
              <a:rPr lang="uk-UA" dirty="0" smtClean="0">
                <a:latin typeface="Times New Roman" pitchFamily="18" charset="0"/>
                <a:cs typeface="Times New Roman" pitchFamily="18" charset="0"/>
              </a:rPr>
              <a:t>організаційні умови атестації.</a:t>
            </a: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838200" y="533400"/>
            <a:ext cx="8153400" cy="533400"/>
          </a:xfrm>
        </p:spPr>
        <p:txBody>
          <a:bodyPr/>
          <a:lstStyle/>
          <a:p>
            <a:pPr algn="ctr" fontAlgn="auto">
              <a:spcAft>
                <a:spcPts val="0"/>
              </a:spcAft>
              <a:defRPr/>
            </a:pPr>
            <a:r>
              <a:rPr lang="uk-UA" sz="2800" b="1" smtClean="0">
                <a:solidFill>
                  <a:schemeClr val="tx2">
                    <a:satMod val="130000"/>
                  </a:schemeClr>
                </a:solidFill>
                <a:latin typeface="Times New Roman" pitchFamily="18" charset="0"/>
                <a:cs typeface="Times New Roman" pitchFamily="18" charset="0"/>
              </a:rPr>
              <a:t>Наказ про створення атестаційної комісії</a:t>
            </a:r>
          </a:p>
        </p:txBody>
      </p:sp>
      <p:sp>
        <p:nvSpPr>
          <p:cNvPr id="3" name="Объект 2"/>
          <p:cNvSpPr>
            <a:spLocks noGrp="1"/>
          </p:cNvSpPr>
          <p:nvPr>
            <p:ph idx="1"/>
          </p:nvPr>
        </p:nvSpPr>
        <p:spPr>
          <a:xfrm>
            <a:off x="1143000" y="1143000"/>
            <a:ext cx="7467600" cy="5105400"/>
          </a:xfrm>
        </p:spPr>
        <p:txBody>
          <a:bodyPr>
            <a:normAutofit fontScale="85000" lnSpcReduction="20000"/>
          </a:bodyPr>
          <a:lstStyle/>
          <a:p>
            <a:pPr marL="365760" indent="-283464" algn="ctr" fontAlgn="auto">
              <a:spcAft>
                <a:spcPts val="0"/>
              </a:spcAft>
              <a:buFont typeface="Wingdings 2"/>
              <a:buNone/>
              <a:defRPr/>
            </a:pPr>
            <a:r>
              <a:rPr lang="uk-UA" sz="1400" dirty="0" smtClean="0">
                <a:latin typeface="Times New Roman" pitchFamily="18" charset="0"/>
                <a:cs typeface="Times New Roman" pitchFamily="18" charset="0"/>
              </a:rPr>
              <a:t>НАКАЗ</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«____» ____________ 20__ р.		                                        № ____</a:t>
            </a:r>
            <a:br>
              <a:rPr lang="uk-UA" sz="1400" dirty="0" smtClean="0">
                <a:latin typeface="Times New Roman" pitchFamily="18" charset="0"/>
                <a:cs typeface="Times New Roman" pitchFamily="18" charset="0"/>
              </a:rPr>
            </a:br>
            <a:endParaRPr lang="uk-UA" sz="1400" dirty="0" smtClean="0">
              <a:latin typeface="Times New Roman" pitchFamily="18" charset="0"/>
              <a:cs typeface="Times New Roman" pitchFamily="18" charset="0"/>
            </a:endParaRPr>
          </a:p>
          <a:p>
            <a:pPr marL="365760" indent="-283464" fontAlgn="auto">
              <a:spcAft>
                <a:spcPts val="0"/>
              </a:spcAft>
              <a:buFont typeface="Wingdings" pitchFamily="2" charset="2"/>
              <a:buNone/>
              <a:defRPr/>
            </a:pPr>
            <a:r>
              <a:rPr lang="uk-UA" sz="1400" dirty="0" smtClean="0">
                <a:latin typeface="Times New Roman" pitchFamily="18" charset="0"/>
                <a:cs typeface="Times New Roman" pitchFamily="18" charset="0"/>
              </a:rPr>
              <a:t>    	Про створення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атестаційної комісії</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та затвердження її складу</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Відповідно до пункту 2.6 Типового положення про атестацію педагогічних працівників, затвердженого наказом Міністерства освіти і науки України від 6 жовтня 2010 року № 930 (із змінами, внесеними згідно з наказом Міністерства освіти і науки, молоді та спорту України від 20.12.2011 № 1473)</a:t>
            </a:r>
          </a:p>
          <a:p>
            <a:pPr marL="365760" indent="-283464" fontAlgn="auto">
              <a:spcAft>
                <a:spcPts val="0"/>
              </a:spcAft>
              <a:buFont typeface="Wingdings" pitchFamily="2" charset="2"/>
              <a:buNone/>
              <a:defRPr/>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НАКАЗУЮ:</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1. Створити у навчальному закладі атестаційну комісію І рівня для атестації педагогічних працівників у _______ навчальному році у кількості ____ членів атестаційної комісії.</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2. Затвердити персональний склад атестаційної комісії:</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голова — _______________________,</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заступник голови — ____________________________,</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секретар — _____________________________, </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члени:	_________________________________________________________________________</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3. Довести зміст наказу до відома членів атестаційної комісії та педагогічних працівників навчального закладу.</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4. Контроль за виконанням наказу залишаю за собою.</a:t>
            </a:r>
          </a:p>
          <a:p>
            <a:pPr marL="365760" indent="-283464" algn="just" fontAlgn="auto">
              <a:spcAft>
                <a:spcPts val="0"/>
              </a:spcAft>
              <a:buFont typeface="Wingdings" pitchFamily="2" charset="2"/>
              <a:buNone/>
              <a:defRPr/>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(особистий підпис)</a:t>
            </a:r>
            <a:endParaRPr lang="uk-UA" dirty="0" smtClean="0">
              <a:latin typeface="Times New Roman" pitchFamily="18" charset="0"/>
              <a:cs typeface="Times New Roman" pitchFamily="18" charset="0"/>
            </a:endParaRPr>
          </a:p>
        </p:txBody>
      </p:sp>
      <p:sp>
        <p:nvSpPr>
          <p:cNvPr id="4" name="TextBox 3"/>
          <p:cNvSpPr txBox="1"/>
          <p:nvPr/>
        </p:nvSpPr>
        <p:spPr>
          <a:xfrm>
            <a:off x="7162800" y="228600"/>
            <a:ext cx="1219200" cy="400050"/>
          </a:xfrm>
          <a:prstGeom prst="rect">
            <a:avLst/>
          </a:prstGeom>
          <a:noFill/>
        </p:spPr>
        <p:txBody>
          <a:bodyPr>
            <a:spAutoFit/>
          </a:bodyPr>
          <a:lstStyle/>
          <a:p>
            <a:pPr algn="r">
              <a:defRPr/>
            </a:pPr>
            <a:r>
              <a:rPr lang="uk-UA"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Зразок</a:t>
            </a:r>
            <a:endParaRPr lang="ru-RU"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14400" y="228600"/>
            <a:ext cx="7793038" cy="1219200"/>
          </a:xfrm>
        </p:spPr>
        <p:txBody>
          <a:bodyPr>
            <a:normAutofit fontScale="90000"/>
          </a:bodyPr>
          <a:lstStyle/>
          <a:p>
            <a:pPr algn="ctr" fontAlgn="auto">
              <a:spcAft>
                <a:spcPts val="0"/>
              </a:spcAft>
              <a:defRPr/>
            </a:pPr>
            <a:r>
              <a:rPr lang="uk-UA" sz="4000" b="1" dirty="0" smtClean="0">
                <a:solidFill>
                  <a:schemeClr val="tx2">
                    <a:satMod val="130000"/>
                  </a:schemeClr>
                </a:solidFill>
                <a:latin typeface="Times New Roman" pitchFamily="18" charset="0"/>
              </a:rPr>
              <a:t>Жовтень</a:t>
            </a:r>
            <a:br>
              <a:rPr lang="uk-UA" sz="4000" b="1" dirty="0" smtClean="0">
                <a:solidFill>
                  <a:schemeClr val="tx2">
                    <a:satMod val="130000"/>
                  </a:schemeClr>
                </a:solidFill>
                <a:latin typeface="Times New Roman" pitchFamily="18" charset="0"/>
              </a:rPr>
            </a:br>
            <a:endParaRPr lang="ru-RU" sz="4000" b="1" dirty="0" smtClean="0">
              <a:solidFill>
                <a:schemeClr val="tx2">
                  <a:satMod val="130000"/>
                </a:schemeClr>
              </a:solidFill>
              <a:latin typeface="Times New Roman" pitchFamily="18" charset="0"/>
            </a:endParaRPr>
          </a:p>
        </p:txBody>
      </p:sp>
      <p:sp>
        <p:nvSpPr>
          <p:cNvPr id="11267" name="Rectangle 3"/>
          <p:cNvSpPr>
            <a:spLocks noGrp="1" noChangeArrowheads="1"/>
          </p:cNvSpPr>
          <p:nvPr>
            <p:ph idx="1"/>
          </p:nvPr>
        </p:nvSpPr>
        <p:spPr>
          <a:xfrm>
            <a:off x="1066800" y="1295400"/>
            <a:ext cx="7620000" cy="4724400"/>
          </a:xfrm>
        </p:spPr>
        <p:txBody>
          <a:bodyPr>
            <a:normAutofit lnSpcReduction="10000"/>
          </a:bodyPr>
          <a:lstStyle/>
          <a:p>
            <a:pPr marL="365760" indent="-283464" fontAlgn="auto">
              <a:lnSpc>
                <a:spcPct val="80000"/>
              </a:lnSpc>
              <a:spcAft>
                <a:spcPts val="0"/>
              </a:spcAft>
              <a:buFont typeface="Wingdings 2"/>
              <a:buNone/>
              <a:defRPr/>
            </a:pPr>
            <a:r>
              <a:rPr lang="uk-UA" sz="2400" dirty="0" smtClean="0">
                <a:latin typeface="Times New Roman" pitchFamily="18" charset="0"/>
              </a:rPr>
              <a:t> 	</a:t>
            </a:r>
            <a:r>
              <a:rPr lang="uk-UA" sz="2400" b="1" dirty="0" smtClean="0">
                <a:latin typeface="Times New Roman" pitchFamily="18" charset="0"/>
              </a:rPr>
              <a:t>До 10 жовтня</a:t>
            </a:r>
            <a:r>
              <a:rPr lang="uk-UA" sz="2400" dirty="0" smtClean="0">
                <a:latin typeface="Times New Roman" pitchFamily="18" charset="0"/>
              </a:rPr>
              <a:t> до відповідної атестаційної комісії подають:</a:t>
            </a:r>
          </a:p>
          <a:p>
            <a:pPr marL="365760" indent="-283464" fontAlgn="auto">
              <a:lnSpc>
                <a:spcPct val="80000"/>
              </a:lnSpc>
              <a:spcAft>
                <a:spcPts val="0"/>
              </a:spcAft>
              <a:buFont typeface="Wingdings" pitchFamily="2" charset="2"/>
              <a:buNone/>
              <a:defRPr/>
            </a:pPr>
            <a:endParaRPr lang="uk-UA" sz="1200" b="1" i="1" dirty="0" smtClean="0">
              <a:latin typeface="Times New Roman" pitchFamily="18" charset="0"/>
            </a:endParaRPr>
          </a:p>
          <a:p>
            <a:pPr marL="365760" indent="-283464" fontAlgn="auto">
              <a:lnSpc>
                <a:spcPct val="80000"/>
              </a:lnSpc>
              <a:spcBef>
                <a:spcPct val="10000"/>
              </a:spcBef>
              <a:spcAft>
                <a:spcPts val="0"/>
              </a:spcAft>
              <a:buFont typeface="Wingdings 2"/>
              <a:buChar char=""/>
              <a:defRPr/>
            </a:pPr>
            <a:r>
              <a:rPr lang="uk-UA" sz="2400" b="1" i="1" dirty="0" smtClean="0">
                <a:solidFill>
                  <a:srgbClr val="C00000"/>
                </a:solidFill>
                <a:latin typeface="Times New Roman" pitchFamily="18" charset="0"/>
              </a:rPr>
              <a:t>списки</a:t>
            </a:r>
            <a:r>
              <a:rPr lang="uk-UA" sz="2400" dirty="0" smtClean="0">
                <a:solidFill>
                  <a:srgbClr val="C00000"/>
                </a:solidFill>
                <a:latin typeface="Times New Roman" pitchFamily="18" charset="0"/>
              </a:rPr>
              <a:t> </a:t>
            </a:r>
            <a:r>
              <a:rPr lang="uk-UA" sz="2400" dirty="0" smtClean="0">
                <a:latin typeface="Times New Roman" pitchFamily="18" charset="0"/>
              </a:rPr>
              <a:t>педагогічних працівників, які підлягають </a:t>
            </a:r>
            <a:r>
              <a:rPr lang="uk-UA" sz="2400" b="1" i="1" dirty="0" smtClean="0">
                <a:solidFill>
                  <a:srgbClr val="C00000"/>
                </a:solidFill>
                <a:latin typeface="Times New Roman" pitchFamily="18" charset="0"/>
              </a:rPr>
              <a:t>черговій атестації</a:t>
            </a:r>
            <a:r>
              <a:rPr lang="uk-UA" sz="2400" dirty="0" smtClean="0">
                <a:latin typeface="Times New Roman" pitchFamily="18" charset="0"/>
              </a:rPr>
              <a:t>, із зазначенням результатів попередньої атестації та строків проходження підвищення кваліфікації;</a:t>
            </a:r>
          </a:p>
          <a:p>
            <a:pPr marL="365760" indent="-283464" fontAlgn="auto">
              <a:lnSpc>
                <a:spcPct val="80000"/>
              </a:lnSpc>
              <a:spcBef>
                <a:spcPct val="10000"/>
              </a:spcBef>
              <a:spcAft>
                <a:spcPts val="0"/>
              </a:spcAft>
              <a:buFont typeface="Wingdings 2"/>
              <a:buChar char=""/>
              <a:defRPr/>
            </a:pPr>
            <a:endParaRPr lang="uk-UA" sz="900" dirty="0" smtClean="0">
              <a:latin typeface="Times New Roman" pitchFamily="18" charset="0"/>
            </a:endParaRPr>
          </a:p>
          <a:p>
            <a:pPr marL="365760" indent="-283464" fontAlgn="auto">
              <a:lnSpc>
                <a:spcPct val="80000"/>
              </a:lnSpc>
              <a:spcAft>
                <a:spcPts val="0"/>
              </a:spcAft>
              <a:buFont typeface="Wingdings 2"/>
              <a:buChar char=""/>
              <a:defRPr/>
            </a:pPr>
            <a:r>
              <a:rPr lang="uk-UA" sz="2400" b="1" i="1" dirty="0" smtClean="0">
                <a:solidFill>
                  <a:srgbClr val="C00000"/>
                </a:solidFill>
                <a:latin typeface="Times New Roman" pitchFamily="18" charset="0"/>
              </a:rPr>
              <a:t>заяви</a:t>
            </a:r>
            <a:r>
              <a:rPr lang="uk-UA" sz="2400" dirty="0" smtClean="0">
                <a:latin typeface="Times New Roman" pitchFamily="18" charset="0"/>
              </a:rPr>
              <a:t> педагогічних працівників про </a:t>
            </a:r>
            <a:r>
              <a:rPr lang="uk-UA" sz="2400" b="1" i="1" dirty="0" smtClean="0">
                <a:solidFill>
                  <a:srgbClr val="C00000"/>
                </a:solidFill>
                <a:latin typeface="Times New Roman" pitchFamily="18" charset="0"/>
              </a:rPr>
              <a:t>позачергову</a:t>
            </a:r>
            <a:r>
              <a:rPr lang="uk-UA" sz="2400" dirty="0" smtClean="0">
                <a:solidFill>
                  <a:srgbClr val="C00000"/>
                </a:solidFill>
                <a:latin typeface="Times New Roman" pitchFamily="18" charset="0"/>
              </a:rPr>
              <a:t> атестацію;</a:t>
            </a:r>
          </a:p>
          <a:p>
            <a:pPr marL="365760" indent="-283464" fontAlgn="auto">
              <a:lnSpc>
                <a:spcPct val="80000"/>
              </a:lnSpc>
              <a:spcAft>
                <a:spcPts val="0"/>
              </a:spcAft>
              <a:buFont typeface="Wingdings 2"/>
              <a:buChar char=""/>
              <a:defRPr/>
            </a:pPr>
            <a:endParaRPr lang="uk-UA" sz="1200" dirty="0" smtClean="0">
              <a:solidFill>
                <a:schemeClr val="hlink"/>
              </a:solidFill>
              <a:latin typeface="Times New Roman" pitchFamily="18" charset="0"/>
            </a:endParaRPr>
          </a:p>
          <a:p>
            <a:pPr marL="365760" indent="-283464" fontAlgn="auto">
              <a:lnSpc>
                <a:spcPct val="80000"/>
              </a:lnSpc>
              <a:spcAft>
                <a:spcPts val="0"/>
              </a:spcAft>
              <a:buFont typeface="Wingdings 2"/>
              <a:buChar char=""/>
              <a:defRPr/>
            </a:pPr>
            <a:r>
              <a:rPr lang="uk-UA" sz="2400" b="1" i="1" dirty="0" smtClean="0">
                <a:solidFill>
                  <a:srgbClr val="C00000"/>
                </a:solidFill>
                <a:latin typeface="Times New Roman" pitchFamily="18" charset="0"/>
              </a:rPr>
              <a:t>заяви</a:t>
            </a:r>
            <a:r>
              <a:rPr lang="uk-UA" sz="2400" i="1" dirty="0" smtClean="0">
                <a:solidFill>
                  <a:srgbClr val="C00000"/>
                </a:solidFill>
                <a:latin typeface="Times New Roman" pitchFamily="18" charset="0"/>
              </a:rPr>
              <a:t> </a:t>
            </a:r>
            <a:r>
              <a:rPr lang="uk-UA" sz="2400" dirty="0" smtClean="0">
                <a:latin typeface="Times New Roman" pitchFamily="18" charset="0"/>
              </a:rPr>
              <a:t>про </a:t>
            </a:r>
            <a:r>
              <a:rPr lang="uk-UA" sz="2400" b="1" i="1" dirty="0" smtClean="0">
                <a:solidFill>
                  <a:srgbClr val="C00000"/>
                </a:solidFill>
                <a:latin typeface="Times New Roman" pitchFamily="18" charset="0"/>
              </a:rPr>
              <a:t>перенесення строку</a:t>
            </a:r>
            <a:r>
              <a:rPr lang="uk-UA" sz="2400" dirty="0" smtClean="0">
                <a:latin typeface="Times New Roman" pitchFamily="18" charset="0"/>
              </a:rPr>
              <a:t> атестації;</a:t>
            </a:r>
          </a:p>
          <a:p>
            <a:pPr marL="365760" indent="-283464" fontAlgn="auto">
              <a:lnSpc>
                <a:spcPct val="80000"/>
              </a:lnSpc>
              <a:spcAft>
                <a:spcPts val="0"/>
              </a:spcAft>
              <a:buFont typeface="Wingdings 2"/>
              <a:buChar char=""/>
              <a:defRPr/>
            </a:pPr>
            <a:endParaRPr lang="uk-UA" sz="1200" dirty="0" smtClean="0">
              <a:latin typeface="Times New Roman" pitchFamily="18" charset="0"/>
            </a:endParaRPr>
          </a:p>
          <a:p>
            <a:pPr marL="365760" indent="-283464" fontAlgn="auto">
              <a:lnSpc>
                <a:spcPct val="80000"/>
              </a:lnSpc>
              <a:spcAft>
                <a:spcPts val="0"/>
              </a:spcAft>
              <a:buFont typeface="Wingdings 2"/>
              <a:buChar char=""/>
              <a:defRPr/>
            </a:pPr>
            <a:r>
              <a:rPr lang="uk-UA" sz="2400" dirty="0" smtClean="0">
                <a:latin typeface="Times New Roman" pitchFamily="18" charset="0"/>
              </a:rPr>
              <a:t>подання керівника або педагогічної ради закладу  про </a:t>
            </a:r>
            <a:r>
              <a:rPr lang="uk-UA" sz="2400" b="1" i="1" dirty="0" smtClean="0">
                <a:solidFill>
                  <a:srgbClr val="C00000"/>
                </a:solidFill>
                <a:latin typeface="Times New Roman" pitchFamily="18" charset="0"/>
              </a:rPr>
              <a:t>присвоєння</a:t>
            </a:r>
            <a:r>
              <a:rPr lang="uk-UA" sz="2400" dirty="0" smtClean="0">
                <a:solidFill>
                  <a:schemeClr val="hlink"/>
                </a:solidFill>
                <a:latin typeface="Times New Roman" pitchFamily="18" charset="0"/>
              </a:rPr>
              <a:t> </a:t>
            </a:r>
            <a:r>
              <a:rPr lang="uk-UA" sz="2400" dirty="0" smtClean="0">
                <a:latin typeface="Times New Roman" pitchFamily="18" charset="0"/>
              </a:rPr>
              <a:t>працівнику кваліфікаційної категорії, педагогічного звання, а також подання на пониження категорії педагогічному працівнику  у разі зниження ним рівня професійної діяльності.</a:t>
            </a:r>
            <a:endParaRPr lang="ru-RU" sz="2400" dirty="0" smtClean="0">
              <a:latin typeface="Times New Roman" pitchFamily="18" charset="0"/>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1150938" y="214313"/>
            <a:ext cx="7793037" cy="1081087"/>
          </a:xfrm>
        </p:spPr>
        <p:txBody>
          <a:bodyPr/>
          <a:lstStyle/>
          <a:p>
            <a:pPr algn="ctr" fontAlgn="auto">
              <a:spcAft>
                <a:spcPts val="0"/>
              </a:spcAft>
              <a:defRPr/>
            </a:pPr>
            <a:r>
              <a:rPr lang="ru-RU" sz="2800" b="1" smtClean="0">
                <a:solidFill>
                  <a:schemeClr val="tx2">
                    <a:satMod val="130000"/>
                  </a:schemeClr>
                </a:solidFill>
                <a:latin typeface="Times New Roman" pitchFamily="18" charset="0"/>
                <a:cs typeface="Times New Roman" pitchFamily="18" charset="0"/>
              </a:rPr>
              <a:t>Протокол №2</a:t>
            </a:r>
            <a:br>
              <a:rPr lang="ru-RU" sz="2800" b="1" smtClean="0">
                <a:solidFill>
                  <a:schemeClr val="tx2">
                    <a:satMod val="130000"/>
                  </a:schemeClr>
                </a:solidFill>
                <a:latin typeface="Times New Roman" pitchFamily="18" charset="0"/>
                <a:cs typeface="Times New Roman" pitchFamily="18" charset="0"/>
              </a:rPr>
            </a:br>
            <a:r>
              <a:rPr lang="uk-UA" sz="2800" b="1" smtClean="0">
                <a:solidFill>
                  <a:schemeClr val="tx2">
                    <a:satMod val="130000"/>
                  </a:schemeClr>
                </a:solidFill>
                <a:latin typeface="Times New Roman" pitchFamily="18" charset="0"/>
                <a:cs typeface="Times New Roman" pitchFamily="18" charset="0"/>
              </a:rPr>
              <a:t>засідання атестаційної комісії</a:t>
            </a:r>
          </a:p>
        </p:txBody>
      </p:sp>
      <p:sp>
        <p:nvSpPr>
          <p:cNvPr id="38914" name="Объект 2"/>
          <p:cNvSpPr>
            <a:spLocks noGrp="1"/>
          </p:cNvSpPr>
          <p:nvPr>
            <p:ph idx="1"/>
          </p:nvPr>
        </p:nvSpPr>
        <p:spPr>
          <a:xfrm>
            <a:off x="1295400" y="1600200"/>
            <a:ext cx="7659688" cy="4419600"/>
          </a:xfrm>
        </p:spPr>
        <p:txBody>
          <a:bodyPr/>
          <a:lstStyle/>
          <a:p>
            <a:pPr marL="0" indent="0" algn="r">
              <a:buFont typeface="Wingdings" pitchFamily="2" charset="2"/>
              <a:buNone/>
            </a:pPr>
            <a:r>
              <a:rPr lang="uk-UA" sz="2000" b="1" smtClean="0">
                <a:solidFill>
                  <a:srgbClr val="FF0000"/>
                </a:solidFill>
                <a:latin typeface="Times New Roman" pitchFamily="18" charset="0"/>
                <a:cs typeface="Times New Roman" pitchFamily="18" charset="0"/>
              </a:rPr>
              <a:t>Зразок</a:t>
            </a:r>
          </a:p>
          <a:p>
            <a:pPr marL="0" indent="0">
              <a:buFont typeface="Wingdings" pitchFamily="2" charset="2"/>
              <a:buNone/>
            </a:pPr>
            <a:r>
              <a:rPr lang="uk-UA" sz="2000" smtClean="0">
                <a:latin typeface="Times New Roman" pitchFamily="18" charset="0"/>
                <a:cs typeface="Times New Roman" pitchFamily="18" charset="0"/>
              </a:rPr>
              <a:t>від «____» жовтня 201__ року</a:t>
            </a:r>
          </a:p>
          <a:p>
            <a:pPr marL="0" indent="0">
              <a:buFont typeface="Wingdings" pitchFamily="2" charset="2"/>
              <a:buNone/>
            </a:pPr>
            <a:endParaRPr lang="uk-UA" sz="2000" smtClean="0">
              <a:latin typeface="Times New Roman" pitchFamily="18" charset="0"/>
              <a:cs typeface="Times New Roman" pitchFamily="18" charset="0"/>
            </a:endParaRPr>
          </a:p>
          <a:p>
            <a:pPr marL="0" indent="0">
              <a:buFont typeface="Wingdings" pitchFamily="2" charset="2"/>
              <a:buNone/>
            </a:pPr>
            <a:r>
              <a:rPr lang="uk-UA" sz="2000" smtClean="0">
                <a:latin typeface="Times New Roman" pitchFamily="18" charset="0"/>
                <a:cs typeface="Times New Roman" pitchFamily="18" charset="0"/>
              </a:rPr>
              <a:t>Порядок денний:</a:t>
            </a:r>
          </a:p>
          <a:p>
            <a:pPr marL="0" indent="0">
              <a:buFont typeface="Tahoma" pitchFamily="34" charset="0"/>
              <a:buAutoNum type="arabicPeriod"/>
            </a:pPr>
            <a:r>
              <a:rPr lang="uk-UA" sz="2000" smtClean="0">
                <a:latin typeface="Times New Roman" pitchFamily="18" charset="0"/>
                <a:cs typeface="Times New Roman" pitchFamily="18" charset="0"/>
              </a:rPr>
              <a:t>Розгляд списків педагогічних працівників, які підлягають черговій атестації, </a:t>
            </a:r>
            <a:r>
              <a:rPr lang="uk-UA" sz="2000" smtClean="0">
                <a:solidFill>
                  <a:srgbClr val="C00000"/>
                </a:solidFill>
                <a:latin typeface="Times New Roman" pitchFamily="18" charset="0"/>
                <a:cs typeface="Times New Roman" pitchFamily="18" charset="0"/>
              </a:rPr>
              <a:t>із зазначенням строків проходження курсів підвищення кваліфікації</a:t>
            </a:r>
            <a:r>
              <a:rPr lang="uk-UA" sz="2000" smtClean="0">
                <a:latin typeface="Times New Roman" pitchFamily="18" charset="0"/>
                <a:cs typeface="Times New Roman" pitchFamily="18" charset="0"/>
              </a:rPr>
              <a:t>.</a:t>
            </a:r>
          </a:p>
          <a:p>
            <a:pPr marL="0" indent="0">
              <a:buFont typeface="Tahoma" pitchFamily="34" charset="0"/>
              <a:buAutoNum type="arabicPeriod"/>
            </a:pPr>
            <a:r>
              <a:rPr lang="uk-UA" sz="2000" smtClean="0">
                <a:latin typeface="Times New Roman" pitchFamily="18" charset="0"/>
                <a:cs typeface="Times New Roman" pitchFamily="18" charset="0"/>
              </a:rPr>
              <a:t>Розгляд заяв на позачергову атестацію, про перенесення строку атестації.</a:t>
            </a:r>
          </a:p>
          <a:p>
            <a:pPr marL="0" indent="0">
              <a:buFont typeface="Tahoma" pitchFamily="34" charset="0"/>
              <a:buAutoNum type="arabicPeriod"/>
            </a:pPr>
            <a:r>
              <a:rPr lang="uk-UA" sz="2000" smtClean="0">
                <a:latin typeface="Times New Roman" pitchFamily="18" charset="0"/>
                <a:cs typeface="Times New Roman" pitchFamily="18" charset="0"/>
              </a:rPr>
              <a:t>Подання керівника або педагогічної ради закладу про присвоєння працівнику кваліфікаційної категорії, педагогічного звання та у разі зниження ним рівня професійної діяльності.</a:t>
            </a:r>
          </a:p>
          <a:p>
            <a:pPr marL="0" indent="0">
              <a:buFont typeface="Wingdings" pitchFamily="2" charset="2"/>
              <a:buNone/>
            </a:pPr>
            <a:endParaRPr lang="uk-UA" sz="2000" smtClean="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7543800" y="214313"/>
            <a:ext cx="1400175" cy="319087"/>
          </a:xfrm>
        </p:spPr>
        <p:txBody>
          <a:bodyPr>
            <a:normAutofit fontScale="90000"/>
          </a:bodyPr>
          <a:lstStyle/>
          <a:p>
            <a:pPr algn="r" fontAlgn="auto">
              <a:spcAft>
                <a:spcPts val="0"/>
              </a:spcAft>
              <a:defRPr/>
            </a:pPr>
            <a:r>
              <a:rPr lang="uk-UA" sz="2400" b="1" dirty="0" smtClean="0">
                <a:solidFill>
                  <a:srgbClr val="FF0000"/>
                </a:solidFill>
                <a:effectLst/>
                <a:latin typeface="Times New Roman" pitchFamily="18" charset="0"/>
                <a:cs typeface="Times New Roman" pitchFamily="18" charset="0"/>
              </a:rPr>
              <a:t>(Зразок)</a:t>
            </a:r>
            <a:endParaRPr lang="ru-RU" sz="2400" b="1" dirty="0" smtClean="0">
              <a:solidFill>
                <a:schemeClr val="tx2">
                  <a:satMod val="130000"/>
                </a:schemeClr>
              </a:solidFill>
              <a:effectLst/>
              <a:latin typeface="Times New Roman" pitchFamily="18" charset="0"/>
              <a:cs typeface="Times New Roman" pitchFamily="18" charset="0"/>
            </a:endParaRPr>
          </a:p>
        </p:txBody>
      </p:sp>
      <p:sp>
        <p:nvSpPr>
          <p:cNvPr id="3" name="Объект 2"/>
          <p:cNvSpPr>
            <a:spLocks noGrp="1"/>
          </p:cNvSpPr>
          <p:nvPr>
            <p:ph idx="1"/>
          </p:nvPr>
        </p:nvSpPr>
        <p:spPr>
          <a:xfrm>
            <a:off x="1066800" y="838200"/>
            <a:ext cx="7888288" cy="5867400"/>
          </a:xfrm>
        </p:spPr>
        <p:txBody>
          <a:bodyPr>
            <a:normAutofit lnSpcReduction="10000"/>
          </a:bodyPr>
          <a:lstStyle/>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Голові атестаційної комісії</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(назва закладу або установи)</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П.І.Б.</a:t>
            </a:r>
          </a:p>
          <a:p>
            <a:pPr marL="0" indent="0" algn="just" fontAlgn="auto">
              <a:spcAft>
                <a:spcPts val="0"/>
              </a:spcAft>
              <a:buFont typeface="Wingdings" pitchFamily="2" charset="2"/>
              <a:buNone/>
              <a:defRPr/>
            </a:pPr>
            <a:r>
              <a:rPr lang="uk-UA" sz="1600" i="1" dirty="0" smtClean="0">
                <a:latin typeface="Times New Roman" pitchFamily="18" charset="0"/>
                <a:cs typeface="Times New Roman" pitchFamily="18" charset="0"/>
              </a:rPr>
              <a:t>                                                                        	   Посада педагогічного працівника,</a:t>
            </a:r>
          </a:p>
          <a:p>
            <a:pPr marL="0" indent="0" algn="just" fontAlgn="auto">
              <a:spcAft>
                <a:spcPts val="0"/>
              </a:spcAft>
              <a:buFont typeface="Wingdings" pitchFamily="2" charset="2"/>
              <a:buNone/>
              <a:defRPr/>
            </a:pPr>
            <a:r>
              <a:rPr lang="uk-UA" sz="1600" i="1" dirty="0" smtClean="0">
                <a:latin typeface="Times New Roman" pitchFamily="18" charset="0"/>
                <a:cs typeface="Times New Roman" pitchFamily="18" charset="0"/>
              </a:rPr>
              <a:t>                                                           		  який бажає атестуватися,</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П.І.Б. (повністю)</a:t>
            </a:r>
          </a:p>
          <a:p>
            <a:pPr marL="0" indent="0" algn="ctr" fontAlgn="auto">
              <a:spcAft>
                <a:spcPts val="0"/>
              </a:spcAft>
              <a:buFont typeface="Wingdings" pitchFamily="2" charset="2"/>
              <a:buNone/>
              <a:defRPr/>
            </a:pPr>
            <a:endParaRPr lang="uk-UA" sz="1800" dirty="0" smtClean="0">
              <a:latin typeface="Times New Roman" pitchFamily="18" charset="0"/>
              <a:cs typeface="Times New Roman" pitchFamily="18" charset="0"/>
            </a:endParaRPr>
          </a:p>
          <a:p>
            <a:pPr marL="0" indent="0" algn="ctr" fontAlgn="auto">
              <a:spcAft>
                <a:spcPts val="0"/>
              </a:spcAft>
              <a:buFont typeface="Wingdings" pitchFamily="2" charset="2"/>
              <a:buNone/>
              <a:defRPr/>
            </a:pPr>
            <a:r>
              <a:rPr lang="uk-UA" sz="1800" dirty="0" smtClean="0">
                <a:latin typeface="Times New Roman" pitchFamily="18" charset="0"/>
                <a:cs typeface="Times New Roman" pitchFamily="18" charset="0"/>
              </a:rPr>
              <a:t>Заява</a:t>
            </a:r>
          </a:p>
          <a:p>
            <a:pPr marL="0" indent="0" algn="ctr" fontAlgn="auto">
              <a:spcAft>
                <a:spcPts val="0"/>
              </a:spcAft>
              <a:buFont typeface="Wingdings" pitchFamily="2" charset="2"/>
              <a:buNone/>
              <a:defRPr/>
            </a:pPr>
            <a:endParaRPr lang="uk-UA" sz="1800" dirty="0" smtClean="0">
              <a:latin typeface="Times New Roman" pitchFamily="18" charset="0"/>
              <a:cs typeface="Times New Roman" pitchFamily="18" charset="0"/>
            </a:endParaRP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Прошу атестувати мене в 201__/201__ навчальному році у позачерговому порядку на присвоєння кваліфікаційної категорії </a:t>
            </a:r>
            <a:r>
              <a:rPr lang="uk-UA" sz="1800" dirty="0" smtClean="0">
                <a:solidFill>
                  <a:srgbClr val="0000FF"/>
                </a:solidFill>
                <a:latin typeface="Times New Roman" pitchFamily="18" charset="0"/>
                <a:cs typeface="Times New Roman" pitchFamily="18" charset="0"/>
              </a:rPr>
              <a:t>«спеціаліст вищої категорії» та педагогічного звання «старший учитель»</a:t>
            </a:r>
            <a:r>
              <a:rPr lang="uk-UA" sz="1800" dirty="0" smtClean="0">
                <a:latin typeface="Times New Roman" pitchFamily="18" charset="0"/>
                <a:cs typeface="Times New Roman" pitchFamily="18" charset="0"/>
              </a:rPr>
              <a:t>.</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Попередньо була атестована 28 березня 2009 року. Результати попередньої атестації: встановлена кваліфікаційна категорія </a:t>
            </a:r>
            <a:r>
              <a:rPr lang="uk-UA" sz="1800" dirty="0" smtClean="0">
                <a:solidFill>
                  <a:srgbClr val="0000FF"/>
                </a:solidFill>
                <a:latin typeface="Times New Roman" pitchFamily="18" charset="0"/>
                <a:cs typeface="Times New Roman" pitchFamily="18" charset="0"/>
              </a:rPr>
              <a:t>«спеціаліст першої категорії»</a:t>
            </a:r>
            <a:r>
              <a:rPr lang="uk-UA" sz="1800" dirty="0" smtClean="0">
                <a:latin typeface="Times New Roman" pitchFamily="18" charset="0"/>
                <a:cs typeface="Times New Roman" pitchFamily="18" charset="0"/>
              </a:rPr>
              <a:t>.</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Підвищення кваліфікації пройшла  у 201__ році.</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Копія документа про підвищення кваліфікації додається.</a:t>
            </a:r>
          </a:p>
          <a:p>
            <a:pPr marL="0" indent="0" algn="just" fontAlgn="auto">
              <a:spcAft>
                <a:spcPts val="0"/>
              </a:spcAft>
              <a:buFont typeface="Wingdings" pitchFamily="2" charset="2"/>
              <a:buNone/>
              <a:defRPr/>
            </a:pPr>
            <a:endParaRPr lang="uk-UA" sz="1800" dirty="0" smtClean="0">
              <a:latin typeface="Times New Roman" pitchFamily="18" charset="0"/>
              <a:cs typeface="Times New Roman" pitchFamily="18" charset="0"/>
            </a:endParaRP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Дата                                                                                                      Підпис</a:t>
            </a:r>
          </a:p>
          <a:p>
            <a:pPr marL="0" indent="0" algn="just" fontAlgn="auto">
              <a:spcAft>
                <a:spcPts val="0"/>
              </a:spcAft>
              <a:buFont typeface="Wingdings" pitchFamily="2" charset="2"/>
              <a:buNone/>
              <a:defRPr/>
            </a:pPr>
            <a:endParaRPr lang="ru-RU" sz="1600" dirty="0" smtClean="0">
              <a:latin typeface="Times New Roman" pitchFamily="18" charset="0"/>
              <a:cs typeface="Times New Roman" pitchFamily="18" charset="0"/>
            </a:endParaRPr>
          </a:p>
          <a:p>
            <a:pPr marL="365760" indent="-283464" fontAlgn="auto">
              <a:spcAft>
                <a:spcPts val="0"/>
              </a:spcAft>
              <a:buFont typeface="Wingdings 2"/>
              <a:buChar char=""/>
              <a:defRPr/>
            </a:pPr>
            <a:endParaRPr lang="ru-RU" dirty="0"/>
          </a:p>
        </p:txBody>
      </p:sp>
      <p:sp>
        <p:nvSpPr>
          <p:cNvPr id="39939" name="Прямоугольник 3"/>
          <p:cNvSpPr>
            <a:spLocks noChangeArrowheads="1"/>
          </p:cNvSpPr>
          <p:nvPr/>
        </p:nvSpPr>
        <p:spPr bwMode="auto">
          <a:xfrm>
            <a:off x="2667000" y="381000"/>
            <a:ext cx="4065588" cy="400050"/>
          </a:xfrm>
          <a:prstGeom prst="rect">
            <a:avLst/>
          </a:prstGeom>
          <a:noFill/>
          <a:ln w="9525">
            <a:noFill/>
            <a:miter lim="800000"/>
            <a:headEnd/>
            <a:tailEnd/>
          </a:ln>
        </p:spPr>
        <p:txBody>
          <a:bodyPr wrap="none">
            <a:spAutoFit/>
          </a:bodyPr>
          <a:lstStyle/>
          <a:p>
            <a:r>
              <a:rPr lang="uk-UA" b="1">
                <a:latin typeface="Times New Roman" pitchFamily="18" charset="0"/>
                <a:cs typeface="Times New Roman" pitchFamily="18" charset="0"/>
              </a:rPr>
              <a:t>Заява про позачергову атестацію </a:t>
            </a:r>
            <a:endParaRPr lang="ru-RU"/>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2286000" y="214313"/>
            <a:ext cx="6657975" cy="547687"/>
          </a:xfrm>
        </p:spPr>
        <p:txBody>
          <a:bodyPr/>
          <a:lstStyle/>
          <a:p>
            <a:pPr fontAlgn="auto">
              <a:spcAft>
                <a:spcPts val="0"/>
              </a:spcAft>
              <a:defRPr/>
            </a:pPr>
            <a:r>
              <a:rPr lang="uk-UA" sz="2800" dirty="0" smtClean="0">
                <a:solidFill>
                  <a:schemeClr val="tx2">
                    <a:satMod val="130000"/>
                  </a:schemeClr>
                </a:solidFill>
                <a:latin typeface="Times New Roman" pitchFamily="18" charset="0"/>
                <a:cs typeface="Times New Roman" pitchFamily="18" charset="0"/>
              </a:rPr>
              <a:t>Заява про позачергову атестацію </a:t>
            </a:r>
            <a:r>
              <a:rPr lang="uk-UA" sz="2800" b="1" dirty="0" smtClean="0">
                <a:solidFill>
                  <a:srgbClr val="FF0000"/>
                </a:solidFill>
                <a:latin typeface="Times New Roman" pitchFamily="18" charset="0"/>
                <a:cs typeface="Times New Roman" pitchFamily="18" charset="0"/>
              </a:rPr>
              <a:t>(Зразок) </a:t>
            </a:r>
          </a:p>
        </p:txBody>
      </p:sp>
      <p:sp>
        <p:nvSpPr>
          <p:cNvPr id="40962" name="Объект 2"/>
          <p:cNvSpPr>
            <a:spLocks noGrp="1"/>
          </p:cNvSpPr>
          <p:nvPr>
            <p:ph idx="1"/>
          </p:nvPr>
        </p:nvSpPr>
        <p:spPr>
          <a:xfrm>
            <a:off x="1066800" y="1066800"/>
            <a:ext cx="7888288" cy="5562600"/>
          </a:xfrm>
        </p:spPr>
        <p:txBody>
          <a:bodyPr/>
          <a:lstStyle/>
          <a:p>
            <a:pPr marL="0" indent="0" algn="just">
              <a:buFont typeface="Wingdings" pitchFamily="2" charset="2"/>
              <a:buNone/>
            </a:pPr>
            <a:r>
              <a:rPr lang="ru-RU" sz="1800" smtClean="0"/>
              <a:t>                                               		           </a:t>
            </a:r>
            <a:r>
              <a:rPr lang="uk-UA" sz="1800" smtClean="0">
                <a:latin typeface="Times New Roman" pitchFamily="18" charset="0"/>
                <a:cs typeface="Times New Roman" pitchFamily="18" charset="0"/>
              </a:rPr>
              <a:t>Голові атестаційної комісії</a:t>
            </a:r>
          </a:p>
          <a:p>
            <a:pPr marL="0" indent="0" algn="just">
              <a:buFont typeface="Wingdings" pitchFamily="2" charset="2"/>
              <a:buNone/>
            </a:pPr>
            <a:r>
              <a:rPr lang="uk-UA" sz="1800" smtClean="0">
                <a:latin typeface="Times New Roman" pitchFamily="18" charset="0"/>
                <a:cs typeface="Times New Roman" pitchFamily="18" charset="0"/>
              </a:rPr>
              <a:t>                                           		         (назва закладу або установи)</a:t>
            </a:r>
          </a:p>
          <a:p>
            <a:pPr marL="0" indent="0" algn="just">
              <a:buFont typeface="Wingdings" pitchFamily="2" charset="2"/>
              <a:buNone/>
            </a:pPr>
            <a:r>
              <a:rPr lang="uk-UA" sz="1800" smtClean="0">
                <a:latin typeface="Times New Roman" pitchFamily="18" charset="0"/>
                <a:cs typeface="Times New Roman" pitchFamily="18" charset="0"/>
              </a:rPr>
              <a:t>                              			         П.І.Б.</a:t>
            </a:r>
          </a:p>
          <a:p>
            <a:pPr marL="0" indent="0" algn="just">
              <a:buFont typeface="Wingdings" pitchFamily="2" charset="2"/>
              <a:buNone/>
            </a:pPr>
            <a:r>
              <a:rPr lang="uk-UA" sz="1800" i="1" smtClean="0">
                <a:latin typeface="Times New Roman" pitchFamily="18" charset="0"/>
                <a:cs typeface="Times New Roman" pitchFamily="18" charset="0"/>
              </a:rPr>
              <a:t>                                                                         Посада педагогічного працівника,</a:t>
            </a:r>
          </a:p>
          <a:p>
            <a:pPr marL="0" indent="0" algn="just">
              <a:buFont typeface="Wingdings" pitchFamily="2" charset="2"/>
              <a:buNone/>
            </a:pPr>
            <a:r>
              <a:rPr lang="uk-UA" sz="1800" i="1" smtClean="0">
                <a:latin typeface="Times New Roman" pitchFamily="18" charset="0"/>
                <a:cs typeface="Times New Roman" pitchFamily="18" charset="0"/>
              </a:rPr>
              <a:t>                                                                         який бажає атестуватися</a:t>
            </a:r>
            <a:r>
              <a:rPr lang="uk-UA" sz="1800" smtClean="0">
                <a:latin typeface="Times New Roman" pitchFamily="18" charset="0"/>
                <a:cs typeface="Times New Roman" pitchFamily="18" charset="0"/>
              </a:rPr>
              <a:t>,</a:t>
            </a:r>
          </a:p>
          <a:p>
            <a:pPr marL="0" indent="0" algn="just">
              <a:buFont typeface="Wingdings" pitchFamily="2" charset="2"/>
              <a:buNone/>
            </a:pPr>
            <a:r>
              <a:rPr lang="uk-UA" sz="1800" smtClean="0">
                <a:latin typeface="Times New Roman" pitchFamily="18" charset="0"/>
                <a:cs typeface="Times New Roman" pitchFamily="18" charset="0"/>
              </a:rPr>
              <a:t>		                                         П.І.Б. (повністю)</a:t>
            </a:r>
          </a:p>
          <a:p>
            <a:pPr marL="0" indent="0" algn="ctr">
              <a:buFont typeface="Wingdings" pitchFamily="2" charset="2"/>
              <a:buNone/>
            </a:pPr>
            <a:r>
              <a:rPr lang="uk-UA" sz="1900" smtClean="0">
                <a:latin typeface="Times New Roman" pitchFamily="18" charset="0"/>
                <a:cs typeface="Times New Roman" pitchFamily="18" charset="0"/>
              </a:rPr>
              <a:t>Заява</a:t>
            </a:r>
          </a:p>
          <a:p>
            <a:pPr marL="0" indent="0" algn="just">
              <a:buFont typeface="Wingdings" pitchFamily="2" charset="2"/>
              <a:buNone/>
            </a:pPr>
            <a:r>
              <a:rPr lang="uk-UA" sz="1900" smtClean="0">
                <a:latin typeface="Times New Roman" pitchFamily="18" charset="0"/>
                <a:cs typeface="Times New Roman" pitchFamily="18" charset="0"/>
              </a:rPr>
              <a:t>         У зв’язку з тривалою хворобою, прошу перенести мою чергову атестацію на 2013/2014 навчальний рік.</a:t>
            </a:r>
          </a:p>
          <a:p>
            <a:pPr marL="0" indent="0" algn="just">
              <a:buFont typeface="Wingdings" pitchFamily="2" charset="2"/>
              <a:buNone/>
            </a:pPr>
            <a:r>
              <a:rPr lang="uk-UA" sz="1900" smtClean="0">
                <a:latin typeface="Times New Roman" pitchFamily="18" charset="0"/>
                <a:cs typeface="Times New Roman" pitchFamily="18" charset="0"/>
              </a:rPr>
              <a:t>        Попередньо була атестована 03 квітня 2008 року. Результати попередньої атестації: встановлена кваліфікаційна категорія «спеціаліст першої категорії».</a:t>
            </a:r>
          </a:p>
          <a:p>
            <a:pPr marL="0" indent="0" algn="just">
              <a:buFont typeface="Wingdings" pitchFamily="2" charset="2"/>
              <a:buNone/>
            </a:pPr>
            <a:r>
              <a:rPr lang="uk-UA" sz="1900" smtClean="0">
                <a:latin typeface="Times New Roman" pitchFamily="18" charset="0"/>
                <a:cs typeface="Times New Roman" pitchFamily="18" charset="0"/>
              </a:rPr>
              <a:t>        Підвищення кваліфікації пройшла  у 2011 році.</a:t>
            </a:r>
          </a:p>
          <a:p>
            <a:pPr marL="0" indent="0" algn="just">
              <a:buFont typeface="Wingdings" pitchFamily="2" charset="2"/>
              <a:buNone/>
            </a:pPr>
            <a:r>
              <a:rPr lang="uk-UA" sz="1900" smtClean="0">
                <a:latin typeface="Times New Roman" pitchFamily="18" charset="0"/>
                <a:cs typeface="Times New Roman" pitchFamily="18" charset="0"/>
              </a:rPr>
              <a:t>        Копія документа про підвищення кваліфікації додається.</a:t>
            </a:r>
          </a:p>
          <a:p>
            <a:pPr marL="0" indent="0" algn="ctr">
              <a:buFont typeface="Wingdings" pitchFamily="2" charset="2"/>
              <a:buNone/>
            </a:pPr>
            <a:endParaRPr lang="uk-UA" sz="1900" smtClean="0">
              <a:latin typeface="Times New Roman" pitchFamily="18" charset="0"/>
              <a:cs typeface="Times New Roman" pitchFamily="18" charset="0"/>
            </a:endParaRPr>
          </a:p>
          <a:p>
            <a:pPr marL="0" indent="0" algn="ctr">
              <a:buFont typeface="Wingdings" pitchFamily="2" charset="2"/>
              <a:buNone/>
            </a:pPr>
            <a:r>
              <a:rPr lang="uk-UA" sz="1900" smtClean="0">
                <a:latin typeface="Times New Roman" pitchFamily="18" charset="0"/>
                <a:cs typeface="Times New Roman" pitchFamily="18" charset="0"/>
              </a:rPr>
              <a:t>Дата                                                                                      Підпис</a:t>
            </a:r>
          </a:p>
          <a:p>
            <a:pPr marL="0" indent="0" algn="ctr">
              <a:buFont typeface="Wingdings" pitchFamily="2" charset="2"/>
              <a:buNone/>
            </a:pPr>
            <a:endParaRPr lang="ru-RU" sz="2000" smtClean="0"/>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143000" y="228600"/>
            <a:ext cx="7067550" cy="914400"/>
          </a:xfrm>
        </p:spPr>
        <p:txBody>
          <a:bodyPr>
            <a:normAutofit fontScale="90000"/>
          </a:bodyPr>
          <a:lstStyle/>
          <a:p>
            <a:pPr algn="ctr" fontAlgn="auto">
              <a:spcAft>
                <a:spcPts val="0"/>
              </a:spcAft>
              <a:defRPr/>
            </a:pPr>
            <a:r>
              <a:rPr lang="uk-UA" sz="3600" b="1" dirty="0" smtClean="0">
                <a:solidFill>
                  <a:schemeClr val="tx2">
                    <a:satMod val="130000"/>
                  </a:schemeClr>
                </a:solidFill>
                <a:latin typeface="Times New Roman" pitchFamily="18" charset="0"/>
                <a:cs typeface="Times New Roman" pitchFamily="18" charset="0"/>
              </a:rPr>
              <a:t>До 10.10</a:t>
            </a:r>
            <a:br>
              <a:rPr lang="uk-UA" sz="3600" b="1" dirty="0" smtClean="0">
                <a:solidFill>
                  <a:schemeClr val="tx2">
                    <a:satMod val="130000"/>
                  </a:schemeClr>
                </a:solidFill>
                <a:latin typeface="Times New Roman" pitchFamily="18" charset="0"/>
                <a:cs typeface="Times New Roman" pitchFamily="18" charset="0"/>
              </a:rPr>
            </a:br>
            <a:r>
              <a:rPr lang="uk-UA" sz="3600" dirty="0" smtClean="0">
                <a:solidFill>
                  <a:schemeClr val="tx2">
                    <a:satMod val="130000"/>
                  </a:schemeClr>
                </a:solidFill>
                <a:latin typeface="Times New Roman" pitchFamily="18" charset="0"/>
                <a:cs typeface="Times New Roman" pitchFamily="18" charset="0"/>
              </a:rPr>
              <a:t>Списки педагогічних працівників</a:t>
            </a:r>
          </a:p>
        </p:txBody>
      </p:sp>
      <p:sp>
        <p:nvSpPr>
          <p:cNvPr id="41986" name="Rectangle 108"/>
          <p:cNvSpPr>
            <a:spLocks noGrp="1" noChangeArrowheads="1"/>
          </p:cNvSpPr>
          <p:nvPr>
            <p:ph type="body" sz="half" idx="1"/>
          </p:nvPr>
        </p:nvSpPr>
        <p:spPr>
          <a:xfrm>
            <a:off x="1295400" y="1600200"/>
            <a:ext cx="7239000" cy="2133600"/>
          </a:xfrm>
        </p:spPr>
        <p:txBody>
          <a:bodyPr/>
          <a:lstStyle/>
          <a:p>
            <a:pPr algn="r">
              <a:buFont typeface="Wingdings" pitchFamily="2" charset="2"/>
              <a:buNone/>
            </a:pPr>
            <a:r>
              <a:rPr lang="uk-UA" sz="2400" smtClean="0">
                <a:solidFill>
                  <a:srgbClr val="3333CC"/>
                </a:solidFill>
                <a:latin typeface="Times New Roman" pitchFamily="18" charset="0"/>
                <a:cs typeface="Times New Roman" pitchFamily="18" charset="0"/>
              </a:rPr>
              <a:t>До атестаційної комісії</a:t>
            </a:r>
          </a:p>
          <a:p>
            <a:pPr algn="r">
              <a:buFont typeface="Wingdings" pitchFamily="2" charset="2"/>
              <a:buNone/>
            </a:pPr>
            <a:r>
              <a:rPr lang="uk-UA" sz="2400" smtClean="0">
                <a:solidFill>
                  <a:srgbClr val="3333CC"/>
                </a:solidFill>
                <a:latin typeface="Times New Roman" pitchFamily="18" charset="0"/>
                <a:cs typeface="Times New Roman" pitchFamily="18" charset="0"/>
              </a:rPr>
              <a:t>ЗОШ (ДНЗ) </a:t>
            </a:r>
          </a:p>
          <a:p>
            <a:pPr algn="ctr">
              <a:buFont typeface="Wingdings" pitchFamily="2" charset="2"/>
              <a:buNone/>
            </a:pPr>
            <a:endParaRPr lang="uk-UA" sz="2000" b="1" smtClean="0">
              <a:solidFill>
                <a:srgbClr val="3333CC"/>
              </a:solidFill>
              <a:latin typeface="Times New Roman" pitchFamily="18" charset="0"/>
              <a:cs typeface="Times New Roman" pitchFamily="18" charset="0"/>
            </a:endParaRPr>
          </a:p>
          <a:p>
            <a:pPr algn="ctr">
              <a:buFont typeface="Wingdings" pitchFamily="2" charset="2"/>
              <a:buNone/>
            </a:pPr>
            <a:r>
              <a:rPr lang="uk-UA" sz="2000" b="1" smtClean="0">
                <a:solidFill>
                  <a:srgbClr val="3333CC"/>
                </a:solidFill>
                <a:latin typeface="Times New Roman" pitchFamily="18" charset="0"/>
                <a:cs typeface="Times New Roman" pitchFamily="18" charset="0"/>
              </a:rPr>
              <a:t>Список педагогічних працівників, </a:t>
            </a:r>
          </a:p>
          <a:p>
            <a:pPr algn="ctr">
              <a:buFont typeface="Wingdings" pitchFamily="2" charset="2"/>
              <a:buNone/>
            </a:pPr>
            <a:r>
              <a:rPr lang="uk-UA" sz="2000" b="1" smtClean="0">
                <a:solidFill>
                  <a:srgbClr val="3333CC"/>
                </a:solidFill>
                <a:latin typeface="Times New Roman" pitchFamily="18" charset="0"/>
                <a:cs typeface="Times New Roman" pitchFamily="18" charset="0"/>
              </a:rPr>
              <a:t>які атестуються в черговому порядку</a:t>
            </a:r>
          </a:p>
        </p:txBody>
      </p:sp>
      <p:graphicFrame>
        <p:nvGraphicFramePr>
          <p:cNvPr id="224368" name="Group 112"/>
          <p:cNvGraphicFramePr>
            <a:graphicFrameLocks noGrp="1"/>
          </p:cNvGraphicFramePr>
          <p:nvPr>
            <p:ph sz="half" idx="2"/>
          </p:nvPr>
        </p:nvGraphicFramePr>
        <p:xfrm>
          <a:off x="1295400" y="3886200"/>
          <a:ext cx="7467600" cy="2346325"/>
        </p:xfrm>
        <a:graphic>
          <a:graphicData uri="http://schemas.openxmlformats.org/drawingml/2006/table">
            <a:tbl>
              <a:tblPr/>
              <a:tblGrid>
                <a:gridCol w="762001"/>
                <a:gridCol w="2209800"/>
                <a:gridCol w="1371599"/>
                <a:gridCol w="2264051"/>
                <a:gridCol w="860150"/>
              </a:tblGrid>
              <a:tr h="82391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rgbClr val="3333CC"/>
                          </a:solidFill>
                          <a:effectLst/>
                          <a:latin typeface="Times New Roman" pitchFamily="18" charset="0"/>
                          <a:cs typeface="Times New Roman" pitchFamily="18" charset="0"/>
                        </a:rPr>
                        <a:t>№ </a:t>
                      </a:r>
                      <a:endParaRPr kumimoji="0" lang="ru-RU" sz="1800" b="0" i="0" u="none" strike="noStrike" cap="none" normalizeH="0" baseline="0" dirty="0" smtClean="0">
                        <a:ln>
                          <a:noFill/>
                        </a:ln>
                        <a:solidFill>
                          <a:srgbClr val="3333CC"/>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uk-UA" sz="1800" b="1" i="0" u="none" strike="noStrike" cap="none" normalizeH="0" baseline="0" dirty="0" err="1" smtClean="0">
                          <a:ln>
                            <a:noFill/>
                          </a:ln>
                          <a:solidFill>
                            <a:srgbClr val="3333CC"/>
                          </a:solidFill>
                          <a:effectLst/>
                          <a:latin typeface="Times New Roman" pitchFamily="18" charset="0"/>
                          <a:cs typeface="Times New Roman" pitchFamily="18" charset="0"/>
                        </a:rPr>
                        <a:t>з\п</a:t>
                      </a:r>
                      <a:endParaRPr kumimoji="0" lang="uk-UA" sz="1800" b="0" i="0" u="none" strike="noStrike" cap="none" normalizeH="0" baseline="0" dirty="0" smtClean="0">
                        <a:ln>
                          <a:noFill/>
                        </a:ln>
                        <a:solidFill>
                          <a:srgbClr val="3333CC"/>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rgbClr val="3333CC"/>
                          </a:solidFill>
                          <a:effectLst/>
                          <a:latin typeface="Times New Roman" pitchFamily="18" charset="0"/>
                          <a:cs typeface="Times New Roman" pitchFamily="18" charset="0"/>
                        </a:rPr>
                        <a:t>Прізвище,</a:t>
                      </a:r>
                      <a:endParaRPr kumimoji="0" lang="ru-RU" sz="1800" b="0" i="0" u="none" strike="noStrike" cap="none" normalizeH="0" baseline="0" dirty="0" smtClean="0">
                        <a:ln>
                          <a:noFill/>
                        </a:ln>
                        <a:solidFill>
                          <a:srgbClr val="3333CC"/>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uk-UA" sz="1800" b="1" i="0" u="none" strike="noStrike" cap="none" normalizeH="0" baseline="0" dirty="0" smtClean="0">
                          <a:ln>
                            <a:noFill/>
                          </a:ln>
                          <a:solidFill>
                            <a:srgbClr val="3333CC"/>
                          </a:solidFill>
                          <a:effectLst/>
                          <a:latin typeface="Times New Roman" pitchFamily="18" charset="0"/>
                          <a:cs typeface="Times New Roman" pitchFamily="18" charset="0"/>
                        </a:rPr>
                        <a:t>ім’я, </a:t>
                      </a:r>
                      <a:endParaRPr kumimoji="0" lang="ru-RU" sz="1800" b="0" i="0" u="none" strike="noStrike" cap="none" normalizeH="0" baseline="0" dirty="0" smtClean="0">
                        <a:ln>
                          <a:noFill/>
                        </a:ln>
                        <a:solidFill>
                          <a:srgbClr val="3333CC"/>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uk-UA" sz="1800" b="1" i="0" u="none" strike="noStrike" cap="none" normalizeH="0" baseline="0" dirty="0" smtClean="0">
                          <a:ln>
                            <a:noFill/>
                          </a:ln>
                          <a:solidFill>
                            <a:srgbClr val="3333CC"/>
                          </a:solidFill>
                          <a:effectLst/>
                          <a:latin typeface="Times New Roman" pitchFamily="18" charset="0"/>
                          <a:cs typeface="Times New Roman" pitchFamily="18" charset="0"/>
                        </a:rPr>
                        <a:t>по батькові</a:t>
                      </a:r>
                      <a:endParaRPr kumimoji="0" lang="uk-UA" sz="1800" b="0" i="0" u="none" strike="noStrike" cap="none" normalizeH="0" baseline="0" dirty="0" smtClean="0">
                        <a:ln>
                          <a:noFill/>
                        </a:ln>
                        <a:solidFill>
                          <a:srgbClr val="3333CC"/>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rgbClr val="3333CC"/>
                          </a:solidFill>
                          <a:effectLst/>
                          <a:latin typeface="Times New Roman" pitchFamily="18" charset="0"/>
                          <a:cs typeface="Times New Roman" pitchFamily="18" charset="0"/>
                        </a:rPr>
                        <a:t>Посада</a:t>
                      </a:r>
                      <a:endParaRPr kumimoji="0" lang="uk-UA" sz="1800" b="0" i="0" u="none" strike="noStrike" cap="none" normalizeH="0" baseline="0" dirty="0" smtClean="0">
                        <a:ln>
                          <a:noFill/>
                        </a:ln>
                        <a:solidFill>
                          <a:srgbClr val="3333CC"/>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rgbClr val="3333CC"/>
                          </a:solidFill>
                          <a:effectLst/>
                          <a:latin typeface="Times New Roman" pitchFamily="18" charset="0"/>
                          <a:cs typeface="Times New Roman" pitchFamily="18" charset="0"/>
                        </a:rPr>
                        <a:t>Підвищення кваліфікації (дата, форма, категорія педпрацівників)</a:t>
                      </a:r>
                      <a:endParaRPr kumimoji="0" lang="uk-UA" sz="1800" b="0" i="0" u="none" strike="noStrike" cap="none" normalizeH="0" baseline="0" dirty="0" smtClean="0">
                        <a:ln>
                          <a:noFill/>
                        </a:ln>
                        <a:solidFill>
                          <a:srgbClr val="3333CC"/>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smtClean="0">
                          <a:ln>
                            <a:noFill/>
                          </a:ln>
                          <a:solidFill>
                            <a:srgbClr val="3333CC"/>
                          </a:solidFill>
                          <a:effectLst/>
                          <a:latin typeface="Times New Roman" pitchFamily="18" charset="0"/>
                          <a:cs typeface="Times New Roman" pitchFamily="18" charset="0"/>
                        </a:rPr>
                        <a:t>Прим.</a:t>
                      </a:r>
                      <a:endParaRPr kumimoji="0" lang="uk-UA" sz="1800" b="0" i="0" u="none" strike="noStrike" cap="none" normalizeH="0" baseline="0" smtClean="0">
                        <a:ln>
                          <a:noFill/>
                        </a:ln>
                        <a:solidFill>
                          <a:srgbClr val="3333CC"/>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2809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uk-UA" sz="1600" b="0" i="0" u="none" strike="noStrike" cap="none" normalizeH="0" baseline="0" dirty="0" smtClean="0">
                        <a:ln>
                          <a:noFill/>
                        </a:ln>
                        <a:solidFill>
                          <a:srgbClr val="3333CC"/>
                        </a:solidFill>
                        <a:effectLst/>
                        <a:latin typeface="Arial"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uk-UA" sz="1600" b="0" i="0" u="none" strike="noStrike" cap="none" normalizeH="0" baseline="0" dirty="0" smtClean="0">
                        <a:ln>
                          <a:noFill/>
                        </a:ln>
                        <a:solidFill>
                          <a:srgbClr val="3333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uk-UA" sz="1600" b="0" i="0" u="none" strike="noStrike" cap="none" normalizeH="0" baseline="0" dirty="0" smtClean="0">
                        <a:ln>
                          <a:noFill/>
                        </a:ln>
                        <a:solidFill>
                          <a:srgbClr val="3333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uk-UA" sz="1600" b="0" i="0" u="none" strike="noStrike" cap="none" normalizeH="0" baseline="0" dirty="0" smtClean="0">
                        <a:ln>
                          <a:noFill/>
                        </a:ln>
                        <a:solidFill>
                          <a:srgbClr val="3333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uk-UA" sz="1600" b="0" i="0" u="none" strike="noStrike" cap="none" normalizeH="0" baseline="0" dirty="0" smtClean="0">
                        <a:ln>
                          <a:noFill/>
                        </a:ln>
                        <a:solidFill>
                          <a:srgbClr val="3333CC"/>
                        </a:solidFill>
                        <a:effectLst/>
                        <a:latin typeface="Arial"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76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fontAlgn="auto">
              <a:spcAft>
                <a:spcPts val="0"/>
              </a:spcAft>
              <a:defRPr/>
            </a:pPr>
            <a:r>
              <a:rPr lang="uk-UA" sz="2800" dirty="0" smtClean="0">
                <a:solidFill>
                  <a:schemeClr val="tx2">
                    <a:satMod val="130000"/>
                  </a:schemeClr>
                </a:solidFill>
                <a:latin typeface="Times New Roman" pitchFamily="18" charset="0"/>
                <a:cs typeface="Times New Roman" pitchFamily="18" charset="0"/>
              </a:rPr>
              <a:t>Подання адміністрації навчального закладу</a:t>
            </a:r>
          </a:p>
        </p:txBody>
      </p:sp>
      <p:sp>
        <p:nvSpPr>
          <p:cNvPr id="43010" name="Rectangle 3"/>
          <p:cNvSpPr>
            <a:spLocks noGrp="1" noChangeArrowheads="1"/>
          </p:cNvSpPr>
          <p:nvPr>
            <p:ph idx="1"/>
          </p:nvPr>
        </p:nvSpPr>
        <p:spPr>
          <a:xfrm>
            <a:off x="1143000" y="1828800"/>
            <a:ext cx="7561263" cy="4033838"/>
          </a:xfrm>
        </p:spPr>
        <p:txBody>
          <a:bodyPr/>
          <a:lstStyle/>
          <a:p>
            <a:pPr algn="r">
              <a:lnSpc>
                <a:spcPct val="50000"/>
              </a:lnSpc>
              <a:buFont typeface="Wingdings" pitchFamily="2" charset="2"/>
              <a:buNone/>
            </a:pPr>
            <a:endParaRPr lang="uk-UA" sz="2800" smtClean="0">
              <a:solidFill>
                <a:srgbClr val="3333CC"/>
              </a:solidFill>
              <a:latin typeface="Times New Roman" pitchFamily="18" charset="0"/>
              <a:cs typeface="Times New Roman" pitchFamily="18" charset="0"/>
            </a:endParaRPr>
          </a:p>
          <a:p>
            <a:pPr algn="r">
              <a:lnSpc>
                <a:spcPct val="50000"/>
              </a:lnSpc>
              <a:buFont typeface="Wingdings" pitchFamily="2" charset="2"/>
              <a:buNone/>
            </a:pPr>
            <a:r>
              <a:rPr lang="uk-UA" sz="2800" smtClean="0">
                <a:solidFill>
                  <a:srgbClr val="3333CC"/>
                </a:solidFill>
                <a:latin typeface="Times New Roman" pitchFamily="18" charset="0"/>
                <a:cs typeface="Times New Roman" pitchFamily="18" charset="0"/>
              </a:rPr>
              <a:t>Голові атестаційної комісії</a:t>
            </a:r>
          </a:p>
          <a:p>
            <a:pPr algn="r">
              <a:lnSpc>
                <a:spcPct val="50000"/>
              </a:lnSpc>
              <a:buFont typeface="Wingdings" pitchFamily="2" charset="2"/>
              <a:buNone/>
            </a:pPr>
            <a:r>
              <a:rPr lang="uk-UA" sz="2800" smtClean="0">
                <a:solidFill>
                  <a:srgbClr val="3333CC"/>
                </a:solidFill>
                <a:latin typeface="Times New Roman" pitchFamily="18" charset="0"/>
                <a:cs typeface="Times New Roman" pitchFamily="18" charset="0"/>
              </a:rPr>
              <a:t>(назва навчального закладу)</a:t>
            </a:r>
            <a:r>
              <a:rPr lang="uk-UA" smtClean="0">
                <a:latin typeface="Times New Roman" pitchFamily="18" charset="0"/>
                <a:cs typeface="Times New Roman" pitchFamily="18" charset="0"/>
              </a:rPr>
              <a:t> </a:t>
            </a:r>
          </a:p>
          <a:p>
            <a:pPr algn="ctr">
              <a:lnSpc>
                <a:spcPct val="50000"/>
              </a:lnSpc>
              <a:buFont typeface="Wingdings" pitchFamily="2" charset="2"/>
              <a:buNone/>
            </a:pPr>
            <a:endParaRPr lang="uk-UA" smtClean="0">
              <a:latin typeface="Times New Roman" pitchFamily="18" charset="0"/>
              <a:cs typeface="Times New Roman" pitchFamily="18" charset="0"/>
            </a:endParaRPr>
          </a:p>
          <a:p>
            <a:pPr algn="ctr">
              <a:lnSpc>
                <a:spcPct val="50000"/>
              </a:lnSpc>
              <a:buFont typeface="Wingdings" pitchFamily="2" charset="2"/>
              <a:buNone/>
            </a:pPr>
            <a:endParaRPr lang="uk-UA" smtClean="0">
              <a:latin typeface="Times New Roman" pitchFamily="18" charset="0"/>
              <a:cs typeface="Times New Roman" pitchFamily="18" charset="0"/>
            </a:endParaRPr>
          </a:p>
          <a:p>
            <a:pPr algn="ctr">
              <a:lnSpc>
                <a:spcPct val="50000"/>
              </a:lnSpc>
              <a:buFont typeface="Wingdings" pitchFamily="2" charset="2"/>
              <a:buNone/>
            </a:pPr>
            <a:r>
              <a:rPr lang="uk-UA" sz="2400" smtClean="0">
                <a:solidFill>
                  <a:srgbClr val="3333CC"/>
                </a:solidFill>
                <a:latin typeface="Times New Roman" pitchFamily="18" charset="0"/>
                <a:cs typeface="Times New Roman" pitchFamily="18" charset="0"/>
              </a:rPr>
              <a:t>Подання</a:t>
            </a:r>
          </a:p>
          <a:p>
            <a:pPr algn="just">
              <a:buFont typeface="Wingdings" pitchFamily="2" charset="2"/>
              <a:buNone/>
            </a:pPr>
            <a:r>
              <a:rPr lang="uk-UA" sz="2400" smtClean="0">
                <a:solidFill>
                  <a:srgbClr val="3333CC"/>
                </a:solidFill>
                <a:latin typeface="Times New Roman" pitchFamily="18" charset="0"/>
                <a:cs typeface="Times New Roman" pitchFamily="18" charset="0"/>
              </a:rPr>
              <a:t>		</a:t>
            </a:r>
          </a:p>
          <a:p>
            <a:pPr algn="just">
              <a:buFont typeface="Wingdings" pitchFamily="2" charset="2"/>
              <a:buNone/>
            </a:pPr>
            <a:r>
              <a:rPr lang="uk-UA" sz="2400" smtClean="0">
                <a:solidFill>
                  <a:srgbClr val="3333CC"/>
                </a:solidFill>
                <a:latin typeface="Times New Roman" pitchFamily="18" charset="0"/>
                <a:cs typeface="Times New Roman" pitchFamily="18" charset="0"/>
              </a:rPr>
              <a:t>		Адміністрація (педагогічна рада) навчального закладу порушує клопотання про позачергову атестацію</a:t>
            </a:r>
            <a:r>
              <a:rPr lang="ru-RU" sz="2400" smtClean="0">
                <a:solidFill>
                  <a:srgbClr val="3333CC"/>
                </a:solidFill>
                <a:latin typeface="Times New Roman" pitchFamily="18" charset="0"/>
                <a:cs typeface="Times New Roman" pitchFamily="18" charset="0"/>
              </a:rPr>
              <a:t> </a:t>
            </a:r>
            <a:r>
              <a:rPr lang="uk-UA" sz="2400" smtClean="0">
                <a:solidFill>
                  <a:srgbClr val="3333CC"/>
                </a:solidFill>
                <a:latin typeface="Times New Roman" pitchFamily="18" charset="0"/>
                <a:cs typeface="Times New Roman" pitchFamily="18" charset="0"/>
              </a:rPr>
              <a:t>педагогічного працівника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1371600" y="214313"/>
            <a:ext cx="7572375" cy="1157287"/>
          </a:xfrm>
        </p:spPr>
        <p:txBody>
          <a:bodyPr/>
          <a:lstStyle/>
          <a:p>
            <a:pPr fontAlgn="auto">
              <a:spcAft>
                <a:spcPts val="0"/>
              </a:spcAft>
              <a:defRPr/>
            </a:pPr>
            <a:r>
              <a:rPr lang="uk-UA" b="1" smtClean="0">
                <a:solidFill>
                  <a:schemeClr val="tx2">
                    <a:satMod val="130000"/>
                  </a:schemeClr>
                </a:solidFill>
                <a:latin typeface="Times New Roman" pitchFamily="18" charset="0"/>
                <a:cs typeface="Times New Roman" pitchFamily="18" charset="0"/>
              </a:rPr>
              <a:t>Атестаційна документація:</a:t>
            </a:r>
            <a:endParaRPr lang="ru-RU" b="1" smtClean="0">
              <a:solidFill>
                <a:schemeClr val="tx2">
                  <a:satMod val="130000"/>
                </a:schemeClr>
              </a:solidFill>
              <a:latin typeface="Times New Roman" pitchFamily="18" charset="0"/>
              <a:cs typeface="Times New Roman" pitchFamily="18" charset="0"/>
            </a:endParaRPr>
          </a:p>
        </p:txBody>
      </p:sp>
      <p:sp>
        <p:nvSpPr>
          <p:cNvPr id="4099" name="Объект 2"/>
          <p:cNvSpPr>
            <a:spLocks noGrp="1"/>
          </p:cNvSpPr>
          <p:nvPr>
            <p:ph idx="1"/>
          </p:nvPr>
        </p:nvSpPr>
        <p:spPr>
          <a:xfrm>
            <a:off x="1066800" y="1371600"/>
            <a:ext cx="7696200" cy="5029200"/>
          </a:xfrm>
        </p:spPr>
        <p:txBody>
          <a:bodyPr>
            <a:normAutofit fontScale="92500" lnSpcReduction="20000"/>
          </a:bodyPr>
          <a:lstStyle/>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план організації та проведення атестації;</a:t>
            </a:r>
          </a:p>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список учителів, які атестуються в черговому порядку (подання керівника чи педагогічної ради до АК;</a:t>
            </a:r>
          </a:p>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заяви вчителів про проходження позачергової атестації;</a:t>
            </a:r>
          </a:p>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накази про організацію атестації та затвердження рішень атестаційної комісії;</a:t>
            </a:r>
          </a:p>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протоколи засідань атестаційної комісії;</a:t>
            </a:r>
          </a:p>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клопотання, подання;</a:t>
            </a:r>
          </a:p>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атестаційні листи вчителів;</a:t>
            </a:r>
          </a:p>
          <a:p>
            <a:pPr marL="365760" indent="-283464" fontAlgn="auto">
              <a:spcAft>
                <a:spcPts val="0"/>
              </a:spcAft>
              <a:buFont typeface="Wingdings" pitchFamily="2" charset="2"/>
              <a:buChar char="v"/>
              <a:defRPr/>
            </a:pPr>
            <a:r>
              <a:rPr lang="uk-UA" sz="2800" dirty="0" smtClean="0">
                <a:latin typeface="Times New Roman" pitchFamily="18" charset="0"/>
                <a:cs typeface="Times New Roman" pitchFamily="18" charset="0"/>
              </a:rPr>
              <a:t>аналітичні, звітні, моніторингові матеріали за підсумками атестації.</a:t>
            </a:r>
          </a:p>
          <a:p>
            <a:pPr marL="365760" indent="-283464" fontAlgn="auto">
              <a:spcAft>
                <a:spcPts val="0"/>
              </a:spcAft>
              <a:buFont typeface="Wingdings" pitchFamily="2" charset="2"/>
              <a:buChar char="v"/>
              <a:defRPr/>
            </a:pPr>
            <a:endParaRPr lang="ru-RU" dirty="0" smtClean="0"/>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2057400" y="214313"/>
            <a:ext cx="6886575" cy="547687"/>
          </a:xfrm>
        </p:spPr>
        <p:txBody>
          <a:bodyPr/>
          <a:lstStyle/>
          <a:p>
            <a:pPr algn="r" fontAlgn="auto">
              <a:spcAft>
                <a:spcPts val="0"/>
              </a:spcAft>
              <a:defRPr/>
            </a:pPr>
            <a:r>
              <a:rPr lang="uk-UA" sz="2800" b="1" dirty="0" smtClean="0">
                <a:solidFill>
                  <a:schemeClr val="tx2">
                    <a:satMod val="130000"/>
                  </a:schemeClr>
                </a:solidFill>
                <a:latin typeface="Times New Roman" pitchFamily="18" charset="0"/>
                <a:cs typeface="Times New Roman" pitchFamily="18" charset="0"/>
              </a:rPr>
              <a:t>Подання			</a:t>
            </a:r>
            <a:r>
              <a:rPr lang="uk-UA" sz="2800" dirty="0" smtClean="0">
                <a:solidFill>
                  <a:schemeClr val="tx2">
                    <a:satMod val="130000"/>
                  </a:schemeClr>
                </a:solidFill>
                <a:latin typeface="Times New Roman" pitchFamily="18" charset="0"/>
                <a:cs typeface="Times New Roman" pitchFamily="18" charset="0"/>
              </a:rPr>
              <a:t> </a:t>
            </a:r>
            <a:r>
              <a:rPr lang="uk-UA" sz="2800" b="1" dirty="0" smtClean="0">
                <a:solidFill>
                  <a:srgbClr val="FF0000"/>
                </a:solidFill>
                <a:latin typeface="Times New Roman" pitchFamily="18" charset="0"/>
                <a:cs typeface="Times New Roman" pitchFamily="18" charset="0"/>
              </a:rPr>
              <a:t>(Зразок)</a:t>
            </a:r>
            <a:endParaRPr lang="ru-RU" sz="2800" b="1" dirty="0" smtClean="0">
              <a:solidFill>
                <a:schemeClr val="tx2">
                  <a:satMod val="130000"/>
                </a:schemeClr>
              </a:solidFill>
              <a:latin typeface="Times New Roman" pitchFamily="18" charset="0"/>
              <a:cs typeface="Times New Roman" pitchFamily="18" charset="0"/>
            </a:endParaRPr>
          </a:p>
        </p:txBody>
      </p:sp>
      <p:sp>
        <p:nvSpPr>
          <p:cNvPr id="15363" name="Объект 2"/>
          <p:cNvSpPr>
            <a:spLocks noGrp="1"/>
          </p:cNvSpPr>
          <p:nvPr>
            <p:ph idx="1"/>
          </p:nvPr>
        </p:nvSpPr>
        <p:spPr>
          <a:xfrm>
            <a:off x="1219200" y="914400"/>
            <a:ext cx="7848600" cy="5715000"/>
          </a:xfrm>
        </p:spPr>
        <p:txBody>
          <a:bodyPr>
            <a:normAutofit fontScale="92500" lnSpcReduction="10000"/>
          </a:bodyPr>
          <a:lstStyle/>
          <a:p>
            <a:pPr marL="0" indent="0" algn="ctr" fontAlgn="auto">
              <a:spcAft>
                <a:spcPts val="0"/>
              </a:spcAft>
              <a:buFont typeface="Wingdings" pitchFamily="2" charset="2"/>
              <a:buNone/>
              <a:defRPr/>
            </a:pPr>
            <a:r>
              <a:rPr lang="uk-UA" sz="2000" dirty="0" smtClean="0">
                <a:latin typeface="Times New Roman" pitchFamily="18" charset="0"/>
                <a:cs typeface="Times New Roman" pitchFamily="18" charset="0"/>
              </a:rPr>
              <a:t>                                                                               До атестаційної комісії</a:t>
            </a:r>
          </a:p>
          <a:p>
            <a:pPr marL="0" indent="0" algn="r" fontAlgn="auto">
              <a:spcAft>
                <a:spcPts val="0"/>
              </a:spcAft>
              <a:buFont typeface="Wingdings" pitchFamily="2" charset="2"/>
              <a:buNone/>
              <a:defRPr/>
            </a:pPr>
            <a:r>
              <a:rPr lang="uk-UA" sz="2000" dirty="0" smtClean="0">
                <a:latin typeface="Times New Roman" pitchFamily="18" charset="0"/>
                <a:cs typeface="Times New Roman" pitchFamily="18" charset="0"/>
              </a:rPr>
              <a:t>(назва закладу або установи)</a:t>
            </a:r>
          </a:p>
          <a:p>
            <a:pPr marL="0" indent="0" algn="ctr" fontAlgn="auto">
              <a:spcAft>
                <a:spcPts val="0"/>
              </a:spcAft>
              <a:buFont typeface="Wingdings" pitchFamily="2" charset="2"/>
              <a:buNone/>
              <a:defRPr/>
            </a:pPr>
            <a:r>
              <a:rPr lang="uk-UA" sz="1800" dirty="0" smtClean="0">
                <a:latin typeface="Times New Roman" pitchFamily="18" charset="0"/>
                <a:cs typeface="Times New Roman" pitchFamily="18" charset="0"/>
              </a:rPr>
              <a:t>Подання</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Педагогічна рада навчального закладу порушує питання про позачергову атестацію у 2013/ 2014 навчальному році (кого: посада, П.І.Б.), якому в 2011 році встановлено кваліфікаційну категорію «Спеціаліст першої категорії».</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Це подання викликано тим, що рівень навчально-виховної роботи цього педагогічного працівника нижчий від вимог, що пред’являються до кваліфікаційної категорії «Спеціаліст першої категорії», а саме: більшість учнів мають середній та низький рівень навчальних досягнень, про що свідчать результати контрольних зрізів знань. Анкетування батьків та учнів виявило низький рівень загальної культури педагогічного працівника, під час навчальних занять педагог не спроможний тримати належний порядок  дисципліну.</a:t>
            </a:r>
          </a:p>
          <a:p>
            <a:pPr marL="0" indent="0" algn="just" fontAlgn="auto">
              <a:spcAft>
                <a:spcPts val="0"/>
              </a:spcAft>
              <a:buFont typeface="Wingdings" pitchFamily="2" charset="2"/>
              <a:buNone/>
              <a:defRPr/>
            </a:pPr>
            <a:r>
              <a:rPr lang="uk-UA" sz="1800" dirty="0" smtClean="0">
                <a:latin typeface="Times New Roman" pitchFamily="18" charset="0"/>
                <a:cs typeface="Times New Roman" pitchFamily="18" charset="0"/>
              </a:rPr>
              <a:t>     Питання про невідповідність педагогічного працівника кваліфікаційній категорії «Спеціаліст першої категорії» розглядалось у його присутності на засіданні педагогічної ради навчального закладу, де прийнято рішення про проведення позачергової атестації (рішення від «___» ____________ 200_ р.).</a:t>
            </a:r>
          </a:p>
          <a:p>
            <a:pPr marL="0" indent="0" fontAlgn="auto">
              <a:spcAft>
                <a:spcPts val="0"/>
              </a:spcAft>
              <a:buFont typeface="Wingdings" pitchFamily="2" charset="2"/>
              <a:buNone/>
              <a:defRPr/>
            </a:pPr>
            <a:endParaRPr lang="uk-UA" sz="1800" dirty="0" smtClean="0">
              <a:latin typeface="Times New Roman" pitchFamily="18" charset="0"/>
              <a:cs typeface="Times New Roman" pitchFamily="18" charset="0"/>
            </a:endParaRPr>
          </a:p>
          <a:p>
            <a:pPr marL="0" indent="0" fontAlgn="auto">
              <a:spcAft>
                <a:spcPts val="0"/>
              </a:spcAft>
              <a:buFont typeface="Wingdings" pitchFamily="2" charset="2"/>
              <a:buNone/>
              <a:defRPr/>
            </a:pPr>
            <a:r>
              <a:rPr lang="uk-UA" sz="1800" dirty="0" smtClean="0">
                <a:latin typeface="Times New Roman" pitchFamily="18" charset="0"/>
                <a:cs typeface="Times New Roman" pitchFamily="18" charset="0"/>
              </a:rPr>
              <a:t>Голова педагогічної ради закладу					Підпис</a:t>
            </a:r>
          </a:p>
          <a:p>
            <a:pPr marL="0" indent="0" fontAlgn="auto">
              <a:spcAft>
                <a:spcPts val="0"/>
              </a:spcAft>
              <a:buFont typeface="Wingdings" pitchFamily="2" charset="2"/>
              <a:buNone/>
              <a:defRPr/>
            </a:pPr>
            <a:endParaRPr lang="uk-UA" sz="1600" dirty="0" smtClean="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fontAlgn="auto">
              <a:spcAft>
                <a:spcPts val="0"/>
              </a:spcAft>
              <a:defRPr/>
            </a:pPr>
            <a:r>
              <a:rPr lang="uk-UA" b="1" dirty="0" smtClean="0">
                <a:solidFill>
                  <a:schemeClr val="tx2">
                    <a:satMod val="130000"/>
                  </a:schemeClr>
                </a:solidFill>
                <a:latin typeface="Times New Roman" pitchFamily="18" charset="0"/>
              </a:rPr>
              <a:t>До 20 жовтня</a:t>
            </a:r>
            <a:endParaRPr lang="ru-RU" b="1" dirty="0" smtClean="0">
              <a:solidFill>
                <a:schemeClr val="tx2">
                  <a:satMod val="130000"/>
                </a:schemeClr>
              </a:solidFill>
              <a:latin typeface="Times New Roman" pitchFamily="18" charset="0"/>
            </a:endParaRPr>
          </a:p>
        </p:txBody>
      </p:sp>
      <p:sp>
        <p:nvSpPr>
          <p:cNvPr id="16387" name="Rectangle 3"/>
          <p:cNvSpPr>
            <a:spLocks noGrp="1" noChangeArrowheads="1"/>
          </p:cNvSpPr>
          <p:nvPr>
            <p:ph idx="1"/>
          </p:nvPr>
        </p:nvSpPr>
        <p:spPr>
          <a:xfrm>
            <a:off x="1143000" y="1447800"/>
            <a:ext cx="7791450" cy="4876800"/>
          </a:xfrm>
        </p:spPr>
        <p:txBody>
          <a:bodyPr>
            <a:normAutofit fontScale="92500" lnSpcReduction="20000"/>
          </a:bodyPr>
          <a:lstStyle/>
          <a:p>
            <a:pPr marL="365760" indent="-283464" fontAlgn="auto">
              <a:spcAft>
                <a:spcPts val="0"/>
              </a:spcAft>
              <a:buFont typeface="Wingdings" pitchFamily="2" charset="2"/>
              <a:buNone/>
              <a:defRPr/>
            </a:pPr>
            <a:r>
              <a:rPr lang="uk-UA" sz="2800" dirty="0" smtClean="0">
                <a:latin typeface="Times New Roman" pitchFamily="18" charset="0"/>
              </a:rPr>
              <a:t>Атестаційна комісія:</a:t>
            </a:r>
          </a:p>
          <a:p>
            <a:pPr marL="365760" indent="-283464" fontAlgn="auto">
              <a:spcAft>
                <a:spcPts val="0"/>
              </a:spcAft>
              <a:buFont typeface="Wingdings 2"/>
              <a:buChar char=""/>
              <a:defRPr/>
            </a:pPr>
            <a:r>
              <a:rPr lang="uk-UA" sz="2800" b="1" dirty="0" smtClean="0">
                <a:solidFill>
                  <a:srgbClr val="0000FF"/>
                </a:solidFill>
                <a:latin typeface="Times New Roman" pitchFamily="18" charset="0"/>
              </a:rPr>
              <a:t>затверджує</a:t>
            </a:r>
            <a:r>
              <a:rPr lang="uk-UA" sz="2800" dirty="0" smtClean="0">
                <a:solidFill>
                  <a:schemeClr val="hlink"/>
                </a:solidFill>
                <a:latin typeface="Times New Roman" pitchFamily="18" charset="0"/>
              </a:rPr>
              <a:t> </a:t>
            </a:r>
            <a:r>
              <a:rPr lang="uk-UA" sz="2800" dirty="0" smtClean="0">
                <a:latin typeface="Times New Roman" pitchFamily="18" charset="0"/>
              </a:rPr>
              <a:t>списки педагогічних працівників, які атестуються;</a:t>
            </a:r>
          </a:p>
          <a:p>
            <a:pPr marL="365760" indent="-283464" fontAlgn="auto">
              <a:spcAft>
                <a:spcPts val="0"/>
              </a:spcAft>
              <a:buFont typeface="Wingdings 2"/>
              <a:buChar char=""/>
              <a:defRPr/>
            </a:pPr>
            <a:r>
              <a:rPr lang="uk-UA" sz="2800" b="1" dirty="0" smtClean="0">
                <a:solidFill>
                  <a:srgbClr val="0000FF"/>
                </a:solidFill>
                <a:latin typeface="Times New Roman" pitchFamily="18" charset="0"/>
              </a:rPr>
              <a:t>затверджує</a:t>
            </a:r>
            <a:r>
              <a:rPr lang="uk-UA" sz="2800" dirty="0" smtClean="0">
                <a:latin typeface="Times New Roman" pitchFamily="18" charset="0"/>
              </a:rPr>
              <a:t> графік роботи атестаційної комісії;</a:t>
            </a:r>
          </a:p>
          <a:p>
            <a:pPr marL="365760" indent="-283464" fontAlgn="auto">
              <a:spcAft>
                <a:spcPts val="0"/>
              </a:spcAft>
              <a:buFont typeface="Wingdings 2"/>
              <a:buChar char=""/>
              <a:defRPr/>
            </a:pPr>
            <a:r>
              <a:rPr lang="uk-UA" sz="2800" dirty="0" smtClean="0">
                <a:solidFill>
                  <a:srgbClr val="0000FF"/>
                </a:solidFill>
                <a:latin typeface="Times New Roman" pitchFamily="18" charset="0"/>
              </a:rPr>
              <a:t>приймає </a:t>
            </a:r>
            <a:r>
              <a:rPr lang="uk-UA" sz="2800" b="1" dirty="0" smtClean="0">
                <a:solidFill>
                  <a:srgbClr val="0000FF"/>
                </a:solidFill>
                <a:latin typeface="Times New Roman" pitchFamily="18" charset="0"/>
              </a:rPr>
              <a:t>рішення</a:t>
            </a:r>
            <a:r>
              <a:rPr lang="uk-UA" sz="2800" dirty="0" smtClean="0">
                <a:solidFill>
                  <a:srgbClr val="0000FF"/>
                </a:solidFill>
                <a:latin typeface="Times New Roman" pitchFamily="18" charset="0"/>
              </a:rPr>
              <a:t> </a:t>
            </a:r>
            <a:r>
              <a:rPr lang="uk-UA" sz="2800" dirty="0" smtClean="0">
                <a:latin typeface="Times New Roman" pitchFamily="18" charset="0"/>
              </a:rPr>
              <a:t>щодо перенесення строку чергової атестації.</a:t>
            </a:r>
          </a:p>
          <a:p>
            <a:pPr marL="365760" indent="-283464" fontAlgn="auto">
              <a:spcAft>
                <a:spcPts val="0"/>
              </a:spcAft>
              <a:buFont typeface="Wingdings" pitchFamily="2" charset="2"/>
              <a:buNone/>
              <a:defRPr/>
            </a:pPr>
            <a:endParaRPr lang="uk-UA" sz="2800" dirty="0" smtClean="0">
              <a:latin typeface="Times New Roman" pitchFamily="18" charset="0"/>
            </a:endParaRPr>
          </a:p>
          <a:p>
            <a:pPr marL="365760" indent="-283464" fontAlgn="auto">
              <a:spcAft>
                <a:spcPts val="0"/>
              </a:spcAft>
              <a:buFont typeface="Wingdings" pitchFamily="2" charset="2"/>
              <a:buNone/>
              <a:defRPr/>
            </a:pPr>
            <a:r>
              <a:rPr lang="uk-UA" sz="2800" dirty="0" smtClean="0">
                <a:latin typeface="Times New Roman" pitchFamily="18" charset="0"/>
              </a:rPr>
              <a:t>	Працівники, які атестуються, ознайомлюються з графіком проведення  атестації </a:t>
            </a:r>
            <a:r>
              <a:rPr lang="uk-UA" sz="2800" b="1" dirty="0" smtClean="0">
                <a:solidFill>
                  <a:srgbClr val="0000FF"/>
                </a:solidFill>
                <a:latin typeface="Times New Roman" pitchFamily="18" charset="0"/>
              </a:rPr>
              <a:t>під підпис</a:t>
            </a:r>
            <a:r>
              <a:rPr lang="uk-UA" sz="2800" dirty="0" smtClean="0">
                <a:latin typeface="Times New Roman" pitchFamily="18" charset="0"/>
              </a:rPr>
              <a:t>.</a:t>
            </a:r>
          </a:p>
          <a:p>
            <a:pPr marL="365760" indent="-283464" fontAlgn="auto">
              <a:spcAft>
                <a:spcPts val="0"/>
              </a:spcAft>
              <a:buFont typeface="Wingdings" pitchFamily="2" charset="2"/>
              <a:buNone/>
              <a:defRPr/>
            </a:pPr>
            <a:endParaRPr lang="uk-UA" sz="2800" dirty="0" smtClean="0">
              <a:latin typeface="Times New Roman" pitchFamily="18" charset="0"/>
            </a:endParaRPr>
          </a:p>
          <a:p>
            <a:pPr marL="365760" indent="-283464" fontAlgn="auto">
              <a:spcAft>
                <a:spcPts val="0"/>
              </a:spcAft>
              <a:buFont typeface="Wingdings" pitchFamily="2" charset="2"/>
              <a:buNone/>
              <a:defRPr/>
            </a:pPr>
            <a:r>
              <a:rPr lang="uk-UA" sz="2800" dirty="0" smtClean="0">
                <a:latin typeface="Times New Roman" pitchFamily="18" charset="0"/>
              </a:rPr>
              <a:t>Директор ЗНЗ видає </a:t>
            </a:r>
            <a:r>
              <a:rPr lang="uk-UA" sz="2800" b="1" dirty="0" smtClean="0">
                <a:solidFill>
                  <a:srgbClr val="0000FF"/>
                </a:solidFill>
                <a:latin typeface="Times New Roman" pitchFamily="18" charset="0"/>
              </a:rPr>
              <a:t>наказ </a:t>
            </a:r>
            <a:r>
              <a:rPr lang="uk-UA" sz="2800" dirty="0" err="1" smtClean="0">
                <a:latin typeface="Times New Roman" pitchFamily="18" charset="0"/>
              </a:rPr>
              <a:t>“Про</a:t>
            </a:r>
            <a:r>
              <a:rPr lang="uk-UA" sz="2800" dirty="0" smtClean="0">
                <a:latin typeface="Times New Roman" pitchFamily="18" charset="0"/>
              </a:rPr>
              <a:t> атестацію педагогічних працівників ЗНЗ у 201__/201__ навчальному </a:t>
            </a:r>
            <a:r>
              <a:rPr lang="uk-UA" sz="2800" dirty="0" err="1" smtClean="0">
                <a:latin typeface="Times New Roman" pitchFamily="18" charset="0"/>
              </a:rPr>
              <a:t>році”</a:t>
            </a:r>
            <a:r>
              <a:rPr lang="uk-UA" sz="2800" dirty="0" smtClean="0">
                <a:latin typeface="Times New Roman" pitchFamily="18" charset="0"/>
              </a:rPr>
              <a:t>.</a:t>
            </a:r>
            <a:endParaRPr lang="ru-RU" sz="2800" dirty="0" smtClean="0">
              <a:latin typeface="Times New Roman" pitchFamily="18" charset="0"/>
            </a:endParaRP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fontAlgn="auto">
              <a:spcAft>
                <a:spcPts val="0"/>
              </a:spcAft>
              <a:defRPr/>
            </a:pPr>
            <a:r>
              <a:rPr lang="uk-UA" sz="2800" b="1" dirty="0" smtClean="0">
                <a:solidFill>
                  <a:schemeClr val="tx2">
                    <a:satMod val="130000"/>
                  </a:schemeClr>
                </a:solidFill>
                <a:latin typeface="Times New Roman" pitchFamily="18" charset="0"/>
                <a:cs typeface="Times New Roman" pitchFamily="18" charset="0"/>
              </a:rPr>
              <a:t>Наказ про атестацію		</a:t>
            </a:r>
            <a:r>
              <a:rPr lang="uk-UA" sz="2800" b="1" dirty="0" smtClean="0">
                <a:solidFill>
                  <a:srgbClr val="C00000"/>
                </a:solidFill>
                <a:latin typeface="Times New Roman" pitchFamily="18" charset="0"/>
                <a:cs typeface="Times New Roman" pitchFamily="18" charset="0"/>
              </a:rPr>
              <a:t>Зразок </a:t>
            </a:r>
            <a:endParaRPr lang="ru-RU" sz="2800" b="1" dirty="0">
              <a:solidFill>
                <a:schemeClr val="tx2">
                  <a:satMod val="130000"/>
                </a:schemeClr>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47500" lnSpcReduction="20000"/>
          </a:bodyPr>
          <a:lstStyle/>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Про атестацію педагогічних</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працівників у 2012/2013 н.р.</a:t>
            </a:r>
          </a:p>
          <a:p>
            <a:pPr marL="0" indent="0" algn="just" fontAlgn="auto">
              <a:spcAft>
                <a:spcPts val="0"/>
              </a:spcAft>
              <a:buFont typeface="Wingdings" pitchFamily="2" charset="2"/>
              <a:buNone/>
              <a:defRPr/>
            </a:pPr>
            <a:r>
              <a:rPr lang="uk-UA" dirty="0" smtClean="0">
                <a:latin typeface="Times New Roman" pitchFamily="18" charset="0"/>
                <a:cs typeface="Times New Roman" pitchFamily="18" charset="0"/>
              </a:rPr>
              <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 	Відповідно до Типового положення про атестацію педагогічних працівників, затвердженого наказом Міністерства освіти і науки України від 6 жовтня 2010 року № 930 (із змінами, внесеними згідно з наказом Міністерства освіти і науки, молоді та спорту України від 20.12.2011 №1473)</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НАКАЗУЮ:</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1. Провести у 2012/2013 навчальному році атестацію педагогічних працівників навчального закладу</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    на підставі списку педагогічних працівників, які атестуються (додаток № 1).</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2. Затвердити графік проведення атестації педагогічних працівників навчального закладу</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   (додаток № 2).</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3. Членам атестаційної комісії здійснити вивчення системи і досвіду роботи вчителів в установленому порядку.</a:t>
            </a:r>
          </a:p>
          <a:p>
            <a:pPr marL="0" indent="0" fontAlgn="auto">
              <a:spcAft>
                <a:spcPts val="0"/>
              </a:spcAft>
              <a:buFont typeface="Wingdings" pitchFamily="2" charset="2"/>
              <a:buNone/>
              <a:defRPr/>
            </a:pPr>
            <a:r>
              <a:rPr lang="uk-UA" dirty="0" smtClean="0">
                <a:latin typeface="Times New Roman" pitchFamily="18" charset="0"/>
                <a:cs typeface="Times New Roman" pitchFamily="18" charset="0"/>
              </a:rPr>
              <a:t>4. Контроль за виконанням наказу залишаю за собою.</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              Директор </a:t>
            </a:r>
          </a:p>
          <a:p>
            <a:pPr marL="365760" indent="-283464" fontAlgn="auto">
              <a:spcAft>
                <a:spcPts val="0"/>
              </a:spcAft>
              <a:buFont typeface="Wingdings 2"/>
              <a:buNone/>
              <a:defRPr/>
            </a:pPr>
            <a:endParaRPr lang="uk-UA"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304800" y="214313"/>
            <a:ext cx="8639175" cy="928687"/>
          </a:xfrm>
        </p:spPr>
        <p:txBody>
          <a:bodyPr>
            <a:normAutofit fontScale="90000"/>
          </a:bodyPr>
          <a:lstStyle/>
          <a:p>
            <a:pPr algn="ctr" fontAlgn="auto">
              <a:spcAft>
                <a:spcPts val="0"/>
              </a:spcAft>
              <a:defRPr/>
            </a:pPr>
            <a:r>
              <a:rPr lang="ru-RU" sz="2800" b="1" smtClean="0">
                <a:solidFill>
                  <a:schemeClr val="tx2">
                    <a:satMod val="130000"/>
                  </a:schemeClr>
                </a:solidFill>
                <a:latin typeface="Times New Roman" pitchFamily="18" charset="0"/>
                <a:cs typeface="Times New Roman" pitchFamily="18" charset="0"/>
              </a:rPr>
              <a:t>Протокол № 3</a:t>
            </a:r>
            <a:br>
              <a:rPr lang="ru-RU" sz="2800" b="1" smtClean="0">
                <a:solidFill>
                  <a:schemeClr val="tx2">
                    <a:satMod val="130000"/>
                  </a:schemeClr>
                </a:solidFill>
                <a:latin typeface="Times New Roman" pitchFamily="18" charset="0"/>
                <a:cs typeface="Times New Roman" pitchFamily="18" charset="0"/>
              </a:rPr>
            </a:br>
            <a:r>
              <a:rPr lang="ru-RU" sz="2800" b="1" smtClean="0">
                <a:solidFill>
                  <a:schemeClr val="tx2">
                    <a:satMod val="130000"/>
                  </a:schemeClr>
                </a:solidFill>
                <a:latin typeface="Times New Roman" pitchFamily="18" charset="0"/>
                <a:cs typeface="Times New Roman" pitchFamily="18" charset="0"/>
              </a:rPr>
              <a:t>засідання атестаційної комісії</a:t>
            </a:r>
          </a:p>
        </p:txBody>
      </p:sp>
      <p:sp>
        <p:nvSpPr>
          <p:cNvPr id="3" name="Объект 2"/>
          <p:cNvSpPr>
            <a:spLocks noGrp="1"/>
          </p:cNvSpPr>
          <p:nvPr>
            <p:ph idx="1"/>
          </p:nvPr>
        </p:nvSpPr>
        <p:spPr>
          <a:xfrm>
            <a:off x="1143000" y="1143000"/>
            <a:ext cx="7620000" cy="4419600"/>
          </a:xfrm>
        </p:spPr>
        <p:txBody>
          <a:bodyPr>
            <a:normAutofit lnSpcReduction="10000"/>
          </a:bodyPr>
          <a:lstStyle/>
          <a:p>
            <a:pPr marL="0" indent="0" algn="r" fontAlgn="auto">
              <a:spcAft>
                <a:spcPts val="0"/>
              </a:spcAft>
              <a:buFont typeface="Wingdings" pitchFamily="2" charset="2"/>
              <a:buNone/>
              <a:defRPr/>
            </a:pPr>
            <a:r>
              <a:rPr lang="uk-UA" sz="2800" b="1" dirty="0" smtClean="0">
                <a:solidFill>
                  <a:srgbClr val="FF0000"/>
                </a:solidFill>
                <a:latin typeface="Times New Roman" pitchFamily="18" charset="0"/>
                <a:cs typeface="Times New Roman" pitchFamily="18" charset="0"/>
              </a:rPr>
              <a:t>Зразок</a:t>
            </a:r>
          </a:p>
          <a:p>
            <a:pPr marL="0" indent="0" fontAlgn="auto">
              <a:spcAft>
                <a:spcPts val="0"/>
              </a:spcAft>
              <a:buFont typeface="Wingdings" pitchFamily="2" charset="2"/>
              <a:buNone/>
              <a:defRPr/>
            </a:pPr>
            <a:r>
              <a:rPr lang="uk-UA" sz="2800" dirty="0" smtClean="0">
                <a:latin typeface="Times New Roman" pitchFamily="18" charset="0"/>
                <a:cs typeface="Times New Roman" pitchFamily="18" charset="0"/>
              </a:rPr>
              <a:t>   від «__» грудня 201___ року</a:t>
            </a:r>
          </a:p>
          <a:p>
            <a:pPr marL="0" indent="0" fontAlgn="auto">
              <a:spcAft>
                <a:spcPts val="0"/>
              </a:spcAft>
              <a:buFont typeface="Wingdings" pitchFamily="2" charset="2"/>
              <a:buNone/>
              <a:defRPr/>
            </a:pPr>
            <a:endParaRPr lang="uk-UA" sz="2800" dirty="0" smtClean="0">
              <a:latin typeface="Times New Roman" pitchFamily="18" charset="0"/>
              <a:cs typeface="Times New Roman" pitchFamily="18" charset="0"/>
            </a:endParaRPr>
          </a:p>
          <a:p>
            <a:pPr marL="0" indent="0" fontAlgn="auto">
              <a:spcAft>
                <a:spcPts val="0"/>
              </a:spcAft>
              <a:buFont typeface="Wingdings" pitchFamily="2" charset="2"/>
              <a:buNone/>
              <a:defRPr/>
            </a:pPr>
            <a:r>
              <a:rPr lang="uk-UA" sz="2800" dirty="0" smtClean="0">
                <a:latin typeface="Times New Roman" pitchFamily="18" charset="0"/>
                <a:cs typeface="Times New Roman" pitchFamily="18" charset="0"/>
              </a:rPr>
              <a:t>Порядок денний:</a:t>
            </a:r>
          </a:p>
          <a:p>
            <a:pPr marL="0" indent="0" fontAlgn="auto">
              <a:spcAft>
                <a:spcPts val="0"/>
              </a:spcAft>
              <a:buFont typeface="Wingdings" pitchFamily="2" charset="2"/>
              <a:buNone/>
              <a:defRPr/>
            </a:pPr>
            <a:r>
              <a:rPr lang="uk-UA" sz="2800" dirty="0" smtClean="0">
                <a:latin typeface="Times New Roman" pitchFamily="18" charset="0"/>
                <a:cs typeface="Times New Roman" pitchFamily="18" charset="0"/>
              </a:rPr>
              <a:t>1. Про хід вивчення системи роботи вчителів, які атестуються, членами атестаційної комісії.</a:t>
            </a:r>
          </a:p>
          <a:p>
            <a:pPr marL="514350" indent="-514350" fontAlgn="auto">
              <a:spcAft>
                <a:spcPts val="0"/>
              </a:spcAft>
              <a:buFont typeface="Wingdings" pitchFamily="2" charset="2"/>
              <a:buAutoNum type="arabicPeriod"/>
              <a:defRPr/>
            </a:pPr>
            <a:endParaRPr lang="uk-UA" sz="2800" dirty="0" smtClean="0">
              <a:latin typeface="Times New Roman" pitchFamily="18" charset="0"/>
              <a:cs typeface="Times New Roman" pitchFamily="18" charset="0"/>
            </a:endParaRPr>
          </a:p>
          <a:p>
            <a:pPr marL="0" indent="0" fontAlgn="auto">
              <a:spcAft>
                <a:spcPts val="0"/>
              </a:spcAft>
              <a:buFont typeface="Wingdings" pitchFamily="2" charset="2"/>
              <a:buNone/>
              <a:defRPr/>
            </a:pPr>
            <a:r>
              <a:rPr lang="uk-UA" sz="2800" dirty="0" smtClean="0">
                <a:latin typeface="Times New Roman" pitchFamily="18" charset="0"/>
                <a:cs typeface="Times New Roman" pitchFamily="18" charset="0"/>
              </a:rPr>
              <a:t>2. Вироблення рекомендацій для окремих категорій педагогічних працівників, які атестуються.</a:t>
            </a:r>
          </a:p>
          <a:p>
            <a:pPr marL="0" indent="0" fontAlgn="auto">
              <a:spcAft>
                <a:spcPts val="0"/>
              </a:spcAft>
              <a:buFont typeface="Wingdings" pitchFamily="2" charset="2"/>
              <a:buNone/>
              <a:defRPr/>
            </a:pPr>
            <a:endParaRPr lang="ru-RU" sz="28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1150938" y="214313"/>
            <a:ext cx="7793037" cy="852487"/>
          </a:xfrm>
        </p:spPr>
        <p:txBody>
          <a:bodyPr>
            <a:normAutofit fontScale="90000"/>
          </a:bodyPr>
          <a:lstStyle/>
          <a:p>
            <a:pPr algn="ctr" fontAlgn="auto">
              <a:spcAft>
                <a:spcPts val="0"/>
              </a:spcAft>
              <a:defRPr/>
            </a:pPr>
            <a:r>
              <a:rPr lang="ru-RU" sz="2800" b="1" smtClean="0">
                <a:solidFill>
                  <a:schemeClr val="tx2">
                    <a:satMod val="130000"/>
                  </a:schemeClr>
                </a:solidFill>
                <a:latin typeface="Times New Roman" pitchFamily="18" charset="0"/>
                <a:cs typeface="Times New Roman" pitchFamily="18" charset="0"/>
              </a:rPr>
              <a:t>Протокол № 4</a:t>
            </a:r>
            <a:br>
              <a:rPr lang="ru-RU" sz="2800" b="1" smtClean="0">
                <a:solidFill>
                  <a:schemeClr val="tx2">
                    <a:satMod val="130000"/>
                  </a:schemeClr>
                </a:solidFill>
                <a:latin typeface="Times New Roman" pitchFamily="18" charset="0"/>
                <a:cs typeface="Times New Roman" pitchFamily="18" charset="0"/>
              </a:rPr>
            </a:br>
            <a:r>
              <a:rPr lang="ru-RU" sz="2800" b="1" smtClean="0">
                <a:solidFill>
                  <a:schemeClr val="tx2">
                    <a:satMod val="130000"/>
                  </a:schemeClr>
                </a:solidFill>
                <a:latin typeface="Times New Roman" pitchFamily="18" charset="0"/>
                <a:cs typeface="Times New Roman" pitchFamily="18" charset="0"/>
              </a:rPr>
              <a:t>засідання атестаційної комісії</a:t>
            </a:r>
          </a:p>
        </p:txBody>
      </p:sp>
      <p:sp>
        <p:nvSpPr>
          <p:cNvPr id="3" name="Объект 2"/>
          <p:cNvSpPr>
            <a:spLocks noGrp="1"/>
          </p:cNvSpPr>
          <p:nvPr>
            <p:ph idx="1"/>
          </p:nvPr>
        </p:nvSpPr>
        <p:spPr>
          <a:xfrm>
            <a:off x="1295400" y="1295400"/>
            <a:ext cx="7543800" cy="4913313"/>
          </a:xfrm>
        </p:spPr>
        <p:txBody>
          <a:bodyPr>
            <a:normAutofit/>
          </a:bodyPr>
          <a:lstStyle/>
          <a:p>
            <a:pPr marL="0" indent="0" algn="r" fontAlgn="auto">
              <a:spcAft>
                <a:spcPts val="0"/>
              </a:spcAft>
              <a:buFont typeface="Wingdings" pitchFamily="2" charset="2"/>
              <a:buNone/>
              <a:defRPr/>
            </a:pPr>
            <a:r>
              <a:rPr lang="ru-RU" sz="2800" b="1" dirty="0" err="1" smtClean="0">
                <a:solidFill>
                  <a:srgbClr val="FF0000"/>
                </a:solidFill>
                <a:latin typeface="Times New Roman" pitchFamily="18" charset="0"/>
                <a:cs typeface="Times New Roman" pitchFamily="18" charset="0"/>
              </a:rPr>
              <a:t>Зразок</a:t>
            </a:r>
            <a:endParaRPr lang="ru-RU" sz="2800" b="1" dirty="0" smtClean="0">
              <a:solidFill>
                <a:srgbClr val="FF0000"/>
              </a:solidFill>
              <a:latin typeface="Times New Roman" pitchFamily="18" charset="0"/>
              <a:cs typeface="Times New Roman" pitchFamily="18" charset="0"/>
            </a:endParaRPr>
          </a:p>
          <a:p>
            <a:pPr marL="0" indent="0" fontAlgn="auto">
              <a:spcAft>
                <a:spcPts val="0"/>
              </a:spcAft>
              <a:buFont typeface="Wingdings" pitchFamily="2" charset="2"/>
              <a:buNone/>
              <a:defRPr/>
            </a:pPr>
            <a:r>
              <a:rPr lang="uk-UA" sz="2800" dirty="0" smtClean="0">
                <a:latin typeface="Times New Roman" pitchFamily="18" charset="0"/>
                <a:cs typeface="Times New Roman" pitchFamily="18" charset="0"/>
              </a:rPr>
              <a:t>від «__» лютого 2013 року</a:t>
            </a:r>
          </a:p>
          <a:p>
            <a:pPr marL="0" indent="0" fontAlgn="auto">
              <a:spcAft>
                <a:spcPts val="0"/>
              </a:spcAft>
              <a:buFont typeface="Wingdings" pitchFamily="2" charset="2"/>
              <a:buNone/>
              <a:defRPr/>
            </a:pPr>
            <a:endParaRPr lang="uk-UA" sz="2800" dirty="0" smtClean="0">
              <a:latin typeface="Times New Roman" pitchFamily="18" charset="0"/>
              <a:cs typeface="Times New Roman" pitchFamily="18" charset="0"/>
            </a:endParaRPr>
          </a:p>
          <a:p>
            <a:pPr marL="0" indent="0" fontAlgn="auto">
              <a:spcAft>
                <a:spcPts val="0"/>
              </a:spcAft>
              <a:buFont typeface="Wingdings" pitchFamily="2" charset="2"/>
              <a:buNone/>
              <a:defRPr/>
            </a:pPr>
            <a:r>
              <a:rPr lang="uk-UA" sz="2800" dirty="0" smtClean="0">
                <a:latin typeface="Times New Roman" pitchFamily="18" charset="0"/>
                <a:cs typeface="Times New Roman" pitchFamily="18" charset="0"/>
              </a:rPr>
              <a:t>Порядок денний:</a:t>
            </a:r>
          </a:p>
          <a:p>
            <a:pPr marL="0" indent="0" fontAlgn="auto">
              <a:spcAft>
                <a:spcPts val="0"/>
              </a:spcAft>
              <a:buFont typeface="Wingdings" pitchFamily="2" charset="2"/>
              <a:buNone/>
              <a:defRPr/>
            </a:pPr>
            <a:endParaRPr lang="uk-UA" sz="2800" dirty="0" smtClean="0">
              <a:latin typeface="Times New Roman" pitchFamily="18" charset="0"/>
              <a:cs typeface="Times New Roman" pitchFamily="18" charset="0"/>
            </a:endParaRPr>
          </a:p>
          <a:p>
            <a:pPr marL="514350" indent="-514350" fontAlgn="auto">
              <a:spcAft>
                <a:spcPts val="0"/>
              </a:spcAft>
              <a:buFont typeface="Wingdings" pitchFamily="2" charset="2"/>
              <a:buAutoNum type="arabicPeriod"/>
              <a:defRPr/>
            </a:pPr>
            <a:r>
              <a:rPr lang="uk-UA" sz="2800" dirty="0" smtClean="0">
                <a:latin typeface="Times New Roman" pitchFamily="18" charset="0"/>
                <a:cs typeface="Times New Roman" pitchFamily="18" charset="0"/>
              </a:rPr>
              <a:t>Про результати вивчення роботи педагогічних працівників, які атестуються.</a:t>
            </a:r>
          </a:p>
          <a:p>
            <a:pPr marL="514350" indent="-514350" fontAlgn="auto">
              <a:spcAft>
                <a:spcPts val="0"/>
              </a:spcAft>
              <a:buFont typeface="Wingdings 2"/>
              <a:buNone/>
              <a:defRPr/>
            </a:pPr>
            <a:r>
              <a:rPr lang="uk-UA" sz="2800" dirty="0" smtClean="0">
                <a:latin typeface="Times New Roman" pitchFamily="18" charset="0"/>
                <a:cs typeface="Times New Roman" pitchFamily="18" charset="0"/>
              </a:rPr>
              <a:t>	</a:t>
            </a:r>
            <a:r>
              <a:rPr lang="uk-UA" sz="2000" b="1" dirty="0" smtClean="0">
                <a:solidFill>
                  <a:srgbClr val="0000FF"/>
                </a:solidFill>
                <a:latin typeface="Times New Roman" pitchFamily="18" charset="0"/>
                <a:cs typeface="Times New Roman" pitchFamily="18" charset="0"/>
              </a:rPr>
              <a:t>(на основі відомостей про відвідані уроки, позакласні заходи, даних анкетування серед учнів, батьків, вчителів, висновків </a:t>
            </a:r>
            <a:r>
              <a:rPr lang="uk-UA" sz="2000" b="1" dirty="0" err="1" smtClean="0">
                <a:solidFill>
                  <a:srgbClr val="0000FF"/>
                </a:solidFill>
                <a:latin typeface="Times New Roman" pitchFamily="18" charset="0"/>
                <a:cs typeface="Times New Roman" pitchFamily="18" charset="0"/>
              </a:rPr>
              <a:t>МО</a:t>
            </a:r>
            <a:r>
              <a:rPr lang="uk-UA" sz="2000" b="1" dirty="0" smtClean="0">
                <a:solidFill>
                  <a:srgbClr val="0000FF"/>
                </a:solidFill>
                <a:latin typeface="Times New Roman" pitchFamily="18" charset="0"/>
                <a:cs typeface="Times New Roman" pitchFamily="18" charset="0"/>
              </a:rPr>
              <a:t>)</a:t>
            </a:r>
          </a:p>
          <a:p>
            <a:pPr marL="365760" indent="-283464" fontAlgn="auto">
              <a:spcAft>
                <a:spcPts val="0"/>
              </a:spcAft>
              <a:buFont typeface="Wingdings 2"/>
              <a:buChar char=""/>
              <a:defRPr/>
            </a:pPr>
            <a:endParaRPr lang="ru-RU" sz="28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1150938" y="214313"/>
            <a:ext cx="7793037" cy="928687"/>
          </a:xfrm>
        </p:spPr>
        <p:txBody>
          <a:bodyPr>
            <a:normAutofit fontScale="90000"/>
          </a:bodyPr>
          <a:lstStyle/>
          <a:p>
            <a:pPr algn="ctr" fontAlgn="auto">
              <a:spcAft>
                <a:spcPts val="0"/>
              </a:spcAft>
              <a:defRPr/>
            </a:pPr>
            <a:r>
              <a:rPr lang="ru-RU" sz="2800" b="1" smtClean="0">
                <a:solidFill>
                  <a:schemeClr val="tx2">
                    <a:satMod val="130000"/>
                  </a:schemeClr>
                </a:solidFill>
                <a:latin typeface="Times New Roman" pitchFamily="18" charset="0"/>
                <a:cs typeface="Times New Roman" pitchFamily="18" charset="0"/>
              </a:rPr>
              <a:t>Протокол № 5</a:t>
            </a:r>
            <a:br>
              <a:rPr lang="ru-RU" sz="2800" b="1" smtClean="0">
                <a:solidFill>
                  <a:schemeClr val="tx2">
                    <a:satMod val="130000"/>
                  </a:schemeClr>
                </a:solidFill>
                <a:latin typeface="Times New Roman" pitchFamily="18" charset="0"/>
                <a:cs typeface="Times New Roman" pitchFamily="18" charset="0"/>
              </a:rPr>
            </a:br>
            <a:r>
              <a:rPr lang="ru-RU" sz="2800" b="1" smtClean="0">
                <a:solidFill>
                  <a:schemeClr val="tx2">
                    <a:satMod val="130000"/>
                  </a:schemeClr>
                </a:solidFill>
                <a:latin typeface="Times New Roman" pitchFamily="18" charset="0"/>
                <a:cs typeface="Times New Roman" pitchFamily="18" charset="0"/>
              </a:rPr>
              <a:t>засідання атестаційної комісії</a:t>
            </a:r>
          </a:p>
        </p:txBody>
      </p:sp>
      <p:sp>
        <p:nvSpPr>
          <p:cNvPr id="3" name="Объект 2"/>
          <p:cNvSpPr>
            <a:spLocks noGrp="1"/>
          </p:cNvSpPr>
          <p:nvPr>
            <p:ph idx="1"/>
          </p:nvPr>
        </p:nvSpPr>
        <p:spPr>
          <a:xfrm>
            <a:off x="1143000" y="1371600"/>
            <a:ext cx="7812088" cy="4495800"/>
          </a:xfrm>
        </p:spPr>
        <p:txBody>
          <a:bodyPr>
            <a:normAutofit/>
          </a:bodyPr>
          <a:lstStyle/>
          <a:p>
            <a:pPr marL="0" indent="0" algn="r" fontAlgn="auto">
              <a:spcAft>
                <a:spcPts val="0"/>
              </a:spcAft>
              <a:buFont typeface="Wingdings" pitchFamily="2" charset="2"/>
              <a:buNone/>
              <a:defRPr/>
            </a:pPr>
            <a:r>
              <a:rPr lang="ru-RU" sz="2800" b="1" dirty="0" err="1" smtClean="0">
                <a:solidFill>
                  <a:srgbClr val="FF0000"/>
                </a:solidFill>
                <a:latin typeface="Times New Roman" pitchFamily="18" charset="0"/>
                <a:cs typeface="Times New Roman" pitchFamily="18" charset="0"/>
              </a:rPr>
              <a:t>Зразок</a:t>
            </a:r>
            <a:endParaRPr lang="ru-RU" sz="2800" b="1" dirty="0" smtClean="0">
              <a:solidFill>
                <a:srgbClr val="FF0000"/>
              </a:solidFill>
              <a:latin typeface="Times New Roman" pitchFamily="18" charset="0"/>
              <a:cs typeface="Times New Roman" pitchFamily="18" charset="0"/>
            </a:endParaRPr>
          </a:p>
          <a:p>
            <a:pPr marL="0" indent="0" fontAlgn="auto">
              <a:spcAft>
                <a:spcPts val="0"/>
              </a:spcAft>
              <a:buFont typeface="Wingdings" pitchFamily="2" charset="2"/>
              <a:buNone/>
              <a:defRPr/>
            </a:pPr>
            <a:r>
              <a:rPr lang="ru-RU" sz="2800" dirty="0" err="1" smtClean="0">
                <a:latin typeface="Times New Roman" pitchFamily="18" charset="0"/>
                <a:cs typeface="Times New Roman" pitchFamily="18" charset="0"/>
              </a:rPr>
              <a:t>від</a:t>
            </a:r>
            <a:r>
              <a:rPr lang="ru-RU" sz="2800" dirty="0" smtClean="0">
                <a:latin typeface="Times New Roman" pitchFamily="18" charset="0"/>
                <a:cs typeface="Times New Roman" pitchFamily="18" charset="0"/>
              </a:rPr>
              <a:t> «__» </a:t>
            </a:r>
            <a:r>
              <a:rPr lang="ru-RU" sz="2800" dirty="0" err="1" smtClean="0">
                <a:latin typeface="Times New Roman" pitchFamily="18" charset="0"/>
                <a:cs typeface="Times New Roman" pitchFamily="18" charset="0"/>
              </a:rPr>
              <a:t>березня</a:t>
            </a:r>
            <a:r>
              <a:rPr lang="ru-RU" sz="2800" dirty="0" smtClean="0">
                <a:latin typeface="Times New Roman" pitchFamily="18" charset="0"/>
                <a:cs typeface="Times New Roman" pitchFamily="18" charset="0"/>
              </a:rPr>
              <a:t> 201___ року</a:t>
            </a:r>
          </a:p>
          <a:p>
            <a:pPr marL="365760" indent="-283464" fontAlgn="auto">
              <a:spcAft>
                <a:spcPts val="0"/>
              </a:spcAft>
              <a:buFont typeface="Wingdings 2"/>
              <a:buChar char=""/>
              <a:defRPr/>
            </a:pPr>
            <a:endParaRPr lang="ru-RU" sz="2800" dirty="0" smtClean="0">
              <a:latin typeface="Times New Roman" pitchFamily="18" charset="0"/>
              <a:cs typeface="Times New Roman" pitchFamily="18" charset="0"/>
            </a:endParaRPr>
          </a:p>
          <a:p>
            <a:pPr marL="0" indent="0" fontAlgn="auto">
              <a:spcAft>
                <a:spcPts val="0"/>
              </a:spcAft>
              <a:buFont typeface="Wingdings" pitchFamily="2" charset="2"/>
              <a:buNone/>
              <a:defRPr/>
            </a:pPr>
            <a:r>
              <a:rPr lang="ru-RU" sz="2800" dirty="0" smtClean="0">
                <a:latin typeface="Times New Roman" pitchFamily="18" charset="0"/>
                <a:cs typeface="Times New Roman" pitchFamily="18" charset="0"/>
              </a:rPr>
              <a:t>Порядок </a:t>
            </a:r>
            <a:r>
              <a:rPr lang="ru-RU" sz="2800" dirty="0" err="1" smtClean="0">
                <a:latin typeface="Times New Roman" pitchFamily="18" charset="0"/>
                <a:cs typeface="Times New Roman" pitchFamily="18" charset="0"/>
              </a:rPr>
              <a:t>денний</a:t>
            </a:r>
            <a:r>
              <a:rPr lang="ru-RU" sz="2800" dirty="0" smtClean="0">
                <a:latin typeface="Times New Roman" pitchFamily="18" charset="0"/>
                <a:cs typeface="Times New Roman" pitchFamily="18" charset="0"/>
              </a:rPr>
              <a:t>:</a:t>
            </a:r>
          </a:p>
          <a:p>
            <a:pPr marL="0" indent="0" fontAlgn="auto">
              <a:spcAft>
                <a:spcPts val="0"/>
              </a:spcAft>
              <a:buFont typeface="Wingdings" pitchFamily="2" charset="2"/>
              <a:buNone/>
              <a:defRPr/>
            </a:pPr>
            <a:r>
              <a:rPr lang="ru-RU" sz="2800" dirty="0" smtClean="0">
                <a:latin typeface="Times New Roman" pitchFamily="18" charset="0"/>
                <a:cs typeface="Times New Roman" pitchFamily="18" charset="0"/>
              </a:rPr>
              <a:t>1. </a:t>
            </a:r>
            <a:r>
              <a:rPr lang="ru-RU" sz="2800" dirty="0" err="1" smtClean="0">
                <a:latin typeface="Times New Roman" pitchFamily="18" charset="0"/>
                <a:cs typeface="Times New Roman" pitchFamily="18" charset="0"/>
              </a:rPr>
              <a:t>Звіти</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вчителів</a:t>
            </a:r>
            <a:r>
              <a:rPr lang="ru-RU" sz="2800" dirty="0" smtClean="0">
                <a:latin typeface="Times New Roman" pitchFamily="18" charset="0"/>
                <a:cs typeface="Times New Roman" pitchFamily="18" charset="0"/>
              </a:rPr>
              <a:t> на </a:t>
            </a:r>
            <a:r>
              <a:rPr lang="ru-RU" sz="2800" dirty="0" err="1" smtClean="0">
                <a:latin typeface="Times New Roman" pitchFamily="18" charset="0"/>
                <a:cs typeface="Times New Roman" pitchFamily="18" charset="0"/>
              </a:rPr>
              <a:t>робочих</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місцях</a:t>
            </a:r>
            <a:r>
              <a:rPr lang="ru-RU" sz="2800" dirty="0" smtClean="0">
                <a:latin typeface="Times New Roman" pitchFamily="18" charset="0"/>
                <a:cs typeface="Times New Roman" pitchFamily="18" charset="0"/>
              </a:rPr>
              <a:t> та </a:t>
            </a:r>
            <a:r>
              <a:rPr lang="ru-RU" sz="2800" dirty="0" err="1" smtClean="0">
                <a:latin typeface="Times New Roman" pitchFamily="18" charset="0"/>
                <a:cs typeface="Times New Roman" pitchFamily="18" charset="0"/>
              </a:rPr>
              <a:t>розгляд</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атестаційних</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матеріалів</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педагогів</a:t>
            </a:r>
            <a:r>
              <a:rPr lang="ru-RU" sz="2800" dirty="0" smtClean="0">
                <a:latin typeface="Times New Roman" pitchFamily="18" charset="0"/>
                <a:cs typeface="Times New Roman" pitchFamily="18" charset="0"/>
              </a:rPr>
              <a:t>.</a:t>
            </a:r>
          </a:p>
          <a:p>
            <a:pPr marL="0" indent="0" fontAlgn="auto">
              <a:spcAft>
                <a:spcPts val="0"/>
              </a:spcAft>
              <a:buFont typeface="Wingdings" pitchFamily="2" charset="2"/>
              <a:buNone/>
              <a:defRPr/>
            </a:pPr>
            <a:r>
              <a:rPr lang="uk-UA" sz="2800" dirty="0" smtClean="0">
                <a:latin typeface="Times New Roman" pitchFamily="18" charset="0"/>
                <a:cs typeface="Times New Roman" pitchFamily="18" charset="0"/>
              </a:rPr>
              <a:t>2. Розгляд атестаційних матеріалів педагогічних працівників і ухвалення попередніх рішень.</a:t>
            </a:r>
            <a:endParaRPr lang="ru-RU" sz="2800" dirty="0" smtClean="0">
              <a:latin typeface="Times New Roman" pitchFamily="18" charset="0"/>
              <a:cs typeface="Times New Roman" pitchFamily="18" charset="0"/>
            </a:endParaRPr>
          </a:p>
          <a:p>
            <a:pPr marL="0" indent="0" fontAlgn="auto">
              <a:spcAft>
                <a:spcPts val="0"/>
              </a:spcAft>
              <a:buFont typeface="Wingdings" pitchFamily="2" charset="2"/>
              <a:buNone/>
              <a:defRPr/>
            </a:pPr>
            <a:endParaRPr lang="ru-RU" sz="28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50938" y="214313"/>
            <a:ext cx="7793037" cy="776287"/>
          </a:xfrm>
        </p:spPr>
        <p:txBody>
          <a:bodyPr/>
          <a:lstStyle/>
          <a:p>
            <a:pPr algn="ctr" fontAlgn="auto">
              <a:spcAft>
                <a:spcPts val="0"/>
              </a:spcAft>
              <a:defRPr/>
            </a:pPr>
            <a:r>
              <a:rPr lang="uk-UA" b="1" smtClean="0">
                <a:solidFill>
                  <a:schemeClr val="tx2">
                    <a:satMod val="130000"/>
                  </a:schemeClr>
                </a:solidFill>
                <a:latin typeface="Times New Roman" pitchFamily="18" charset="0"/>
              </a:rPr>
              <a:t>до 1 березня</a:t>
            </a:r>
            <a:endParaRPr lang="ru-RU" b="1" smtClean="0">
              <a:solidFill>
                <a:schemeClr val="tx2">
                  <a:satMod val="130000"/>
                </a:schemeClr>
              </a:solidFill>
              <a:latin typeface="Times New Roman" pitchFamily="18" charset="0"/>
            </a:endParaRPr>
          </a:p>
        </p:txBody>
      </p:sp>
      <p:sp>
        <p:nvSpPr>
          <p:cNvPr id="50178" name="Rectangle 3"/>
          <p:cNvSpPr>
            <a:spLocks noGrp="1" noChangeArrowheads="1"/>
          </p:cNvSpPr>
          <p:nvPr>
            <p:ph idx="1"/>
          </p:nvPr>
        </p:nvSpPr>
        <p:spPr>
          <a:xfrm>
            <a:off x="685800" y="1371600"/>
            <a:ext cx="8269288" cy="5105400"/>
          </a:xfrm>
        </p:spPr>
        <p:txBody>
          <a:bodyPr/>
          <a:lstStyle/>
          <a:p>
            <a:pPr algn="just">
              <a:lnSpc>
                <a:spcPct val="80000"/>
              </a:lnSpc>
            </a:pPr>
            <a:r>
              <a:rPr lang="uk-UA" sz="2400" b="1" smtClean="0">
                <a:solidFill>
                  <a:srgbClr val="0000FF"/>
                </a:solidFill>
                <a:latin typeface="Times New Roman" pitchFamily="18" charset="0"/>
              </a:rPr>
              <a:t>Керівник</a:t>
            </a:r>
            <a:r>
              <a:rPr lang="uk-UA" sz="2400" b="1" smtClean="0">
                <a:solidFill>
                  <a:schemeClr val="hlink"/>
                </a:solidFill>
                <a:latin typeface="Times New Roman" pitchFamily="18" charset="0"/>
              </a:rPr>
              <a:t> </a:t>
            </a:r>
            <a:r>
              <a:rPr lang="uk-UA" sz="2400" smtClean="0">
                <a:latin typeface="Times New Roman" pitchFamily="18" charset="0"/>
              </a:rPr>
              <a:t>навчального  або іншого закладу подає до атестаційної комісії </a:t>
            </a:r>
            <a:r>
              <a:rPr lang="uk-UA" sz="2400" b="1" i="1" smtClean="0">
                <a:solidFill>
                  <a:srgbClr val="0000FF"/>
                </a:solidFill>
                <a:latin typeface="Times New Roman" pitchFamily="18" charset="0"/>
              </a:rPr>
              <a:t>характеристику</a:t>
            </a:r>
            <a:r>
              <a:rPr lang="uk-UA" sz="2400" smtClean="0">
                <a:solidFill>
                  <a:srgbClr val="0000FF"/>
                </a:solidFill>
                <a:latin typeface="Times New Roman" pitchFamily="18" charset="0"/>
              </a:rPr>
              <a:t> </a:t>
            </a:r>
            <a:r>
              <a:rPr lang="uk-UA" sz="2400" smtClean="0">
                <a:latin typeface="Times New Roman" pitchFamily="18" charset="0"/>
              </a:rPr>
              <a:t>діяльності педагогічного працівника у міжатестаційний період.</a:t>
            </a:r>
          </a:p>
          <a:p>
            <a:pPr algn="just">
              <a:lnSpc>
                <a:spcPct val="80000"/>
              </a:lnSpc>
              <a:buFont typeface="Wingdings" pitchFamily="2" charset="2"/>
              <a:buNone/>
            </a:pPr>
            <a:r>
              <a:rPr lang="uk-UA" sz="1000" b="1" i="1" smtClean="0">
                <a:latin typeface="Times New Roman" pitchFamily="18" charset="0"/>
              </a:rPr>
              <a:t>   </a:t>
            </a:r>
          </a:p>
          <a:p>
            <a:pPr algn="just">
              <a:lnSpc>
                <a:spcPct val="80000"/>
              </a:lnSpc>
            </a:pPr>
            <a:r>
              <a:rPr lang="uk-UA" sz="2400" b="1" i="1" smtClean="0">
                <a:solidFill>
                  <a:srgbClr val="0000FF"/>
                </a:solidFill>
                <a:latin typeface="Times New Roman" pitchFamily="18" charset="0"/>
              </a:rPr>
              <a:t>    Характеристика</a:t>
            </a:r>
            <a:r>
              <a:rPr lang="uk-UA" sz="2400" smtClean="0">
                <a:solidFill>
                  <a:srgbClr val="0000FF"/>
                </a:solidFill>
                <a:latin typeface="Times New Roman" pitchFamily="18" charset="0"/>
              </a:rPr>
              <a:t> </a:t>
            </a:r>
            <a:r>
              <a:rPr lang="uk-UA" sz="2400" smtClean="0">
                <a:latin typeface="Times New Roman" pitchFamily="18" charset="0"/>
              </a:rPr>
              <a:t>повинна містити оцінку виконання педагогічним працівником посадових обов’язків, відомості про його професійну підготовку, творчі та організаторські здібності, ініціативність, компетентність, організованість, морально-психологічні якості, дані про участь у роботі методичних об’єднань, інформацію про виконання рекомендацій, наданих попередньою атестаційною комісією</a:t>
            </a:r>
            <a:r>
              <a:rPr lang="uk-UA" sz="2400" b="1" i="1" smtClean="0">
                <a:solidFill>
                  <a:schemeClr val="hlink"/>
                </a:solidFill>
                <a:latin typeface="Times New Roman" pitchFamily="18" charset="0"/>
              </a:rPr>
              <a:t> </a:t>
            </a:r>
            <a:r>
              <a:rPr lang="uk-UA" sz="2400" smtClean="0">
                <a:latin typeface="Times New Roman" pitchFamily="18" charset="0"/>
              </a:rPr>
              <a:t>тощо.</a:t>
            </a:r>
          </a:p>
          <a:p>
            <a:pPr algn="just">
              <a:lnSpc>
                <a:spcPct val="80000"/>
              </a:lnSpc>
            </a:pPr>
            <a:endParaRPr lang="uk-UA" sz="1000" smtClean="0">
              <a:latin typeface="Times New Roman" pitchFamily="18" charset="0"/>
            </a:endParaRPr>
          </a:p>
          <a:p>
            <a:pPr algn="just">
              <a:lnSpc>
                <a:spcPct val="80000"/>
              </a:lnSpc>
            </a:pPr>
            <a:r>
              <a:rPr lang="uk-UA" sz="2400" smtClean="0">
                <a:latin typeface="Times New Roman" pitchFamily="18" charset="0"/>
              </a:rPr>
              <a:t>   Педагогічний працівник </a:t>
            </a:r>
            <a:r>
              <a:rPr lang="uk-UA" sz="2400" b="1" i="1" smtClean="0">
                <a:solidFill>
                  <a:srgbClr val="0000FF"/>
                </a:solidFill>
                <a:latin typeface="Times New Roman" pitchFamily="18" charset="0"/>
              </a:rPr>
              <a:t>не пізніше як за десять днів до проведення атестації</a:t>
            </a:r>
            <a:r>
              <a:rPr lang="uk-UA" sz="2400" b="1" i="1" smtClean="0">
                <a:latin typeface="Times New Roman" pitchFamily="18" charset="0"/>
              </a:rPr>
              <a:t> </a:t>
            </a:r>
            <a:r>
              <a:rPr lang="uk-UA" sz="2400" smtClean="0">
                <a:latin typeface="Times New Roman" pitchFamily="18" charset="0"/>
              </a:rPr>
              <a:t>ознайомлюється з характеристикою </a:t>
            </a:r>
            <a:r>
              <a:rPr lang="uk-UA" sz="2400" b="1" i="1" smtClean="0">
                <a:solidFill>
                  <a:srgbClr val="0000FF"/>
                </a:solidFill>
                <a:latin typeface="Times New Roman" pitchFamily="18" charset="0"/>
              </a:rPr>
              <a:t>під підпис</a:t>
            </a:r>
            <a:r>
              <a:rPr lang="uk-UA" sz="2400" smtClean="0">
                <a:latin typeface="Times New Roman" pitchFamily="18" charset="0"/>
              </a:rPr>
              <a:t>.</a:t>
            </a:r>
            <a:endParaRPr lang="ru-RU" sz="2400" smtClean="0">
              <a:latin typeface="Times New Roman" pitchFamily="18" charset="0"/>
            </a:endParaRPr>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524000" y="609600"/>
            <a:ext cx="7115175" cy="1066800"/>
          </a:xfrm>
        </p:spPr>
        <p:txBody>
          <a:bodyPr>
            <a:normAutofit fontScale="90000"/>
          </a:bodyPr>
          <a:lstStyle/>
          <a:p>
            <a:pPr fontAlgn="auto">
              <a:spcAft>
                <a:spcPts val="0"/>
              </a:spcAft>
              <a:defRPr/>
            </a:pPr>
            <a:r>
              <a:rPr lang="uk-UA" sz="4000" b="1" dirty="0" smtClean="0">
                <a:solidFill>
                  <a:schemeClr val="tx2">
                    <a:satMod val="130000"/>
                  </a:schemeClr>
                </a:solidFill>
                <a:latin typeface="Times New Roman" pitchFamily="18" charset="0"/>
              </a:rPr>
              <a:t>Протоколи засідань атестаційної </a:t>
            </a:r>
            <a:br>
              <a:rPr lang="uk-UA" sz="4000" b="1" dirty="0" smtClean="0">
                <a:solidFill>
                  <a:schemeClr val="tx2">
                    <a:satMod val="130000"/>
                  </a:schemeClr>
                </a:solidFill>
                <a:latin typeface="Times New Roman" pitchFamily="18" charset="0"/>
              </a:rPr>
            </a:br>
            <a:r>
              <a:rPr lang="uk-UA" sz="4000" b="1" dirty="0" smtClean="0">
                <a:solidFill>
                  <a:schemeClr val="tx2">
                    <a:satMod val="130000"/>
                  </a:schemeClr>
                </a:solidFill>
                <a:latin typeface="Times New Roman" pitchFamily="18" charset="0"/>
              </a:rPr>
              <a:t>                     комісії</a:t>
            </a:r>
            <a:endParaRPr lang="ru-RU" sz="4000" b="1" dirty="0" smtClean="0">
              <a:solidFill>
                <a:schemeClr val="tx2">
                  <a:satMod val="130000"/>
                </a:schemeClr>
              </a:solidFill>
              <a:latin typeface="Times New Roman" pitchFamily="18" charset="0"/>
            </a:endParaRPr>
          </a:p>
        </p:txBody>
      </p:sp>
      <p:sp>
        <p:nvSpPr>
          <p:cNvPr id="51202" name="Rectangle 3"/>
          <p:cNvSpPr>
            <a:spLocks noGrp="1" noChangeArrowheads="1"/>
          </p:cNvSpPr>
          <p:nvPr>
            <p:ph idx="1"/>
          </p:nvPr>
        </p:nvSpPr>
        <p:spPr>
          <a:xfrm>
            <a:off x="1295400" y="2017713"/>
            <a:ext cx="7659688" cy="4114800"/>
          </a:xfrm>
        </p:spPr>
        <p:txBody>
          <a:bodyPr/>
          <a:lstStyle/>
          <a:p>
            <a:pPr>
              <a:lnSpc>
                <a:spcPct val="80000"/>
              </a:lnSpc>
            </a:pPr>
            <a:r>
              <a:rPr lang="uk-UA" sz="2400" smtClean="0">
                <a:latin typeface="Times New Roman" pitchFamily="18" charset="0"/>
              </a:rPr>
              <a:t>Засідання атестаційної комісії оформлюється </a:t>
            </a:r>
            <a:r>
              <a:rPr lang="uk-UA" sz="2400" b="1" i="1" smtClean="0">
                <a:solidFill>
                  <a:srgbClr val="0000FF"/>
                </a:solidFill>
                <a:latin typeface="Times New Roman" pitchFamily="18" charset="0"/>
              </a:rPr>
              <a:t>протоколом</a:t>
            </a:r>
            <a:r>
              <a:rPr lang="uk-UA" sz="2400" smtClean="0">
                <a:latin typeface="Times New Roman" pitchFamily="18" charset="0"/>
              </a:rPr>
              <a:t>, який    підписується всіма присутніми на засіданні членами атестаційної комісії.</a:t>
            </a:r>
            <a:endParaRPr lang="ru-RU" sz="2400" smtClean="0">
              <a:latin typeface="Times New Roman" pitchFamily="18" charset="0"/>
            </a:endParaRPr>
          </a:p>
          <a:p>
            <a:pPr>
              <a:lnSpc>
                <a:spcPct val="80000"/>
              </a:lnSpc>
            </a:pPr>
            <a:r>
              <a:rPr lang="uk-UA" sz="2400" b="1" i="1" smtClean="0">
                <a:solidFill>
                  <a:srgbClr val="0000FF"/>
                </a:solidFill>
                <a:latin typeface="Times New Roman" pitchFamily="18" charset="0"/>
              </a:rPr>
              <a:t>Рішення</a:t>
            </a:r>
            <a:r>
              <a:rPr lang="uk-UA" sz="2400" i="1" smtClean="0">
                <a:solidFill>
                  <a:srgbClr val="0000FF"/>
                </a:solidFill>
                <a:latin typeface="Times New Roman" pitchFamily="18" charset="0"/>
              </a:rPr>
              <a:t> </a:t>
            </a:r>
            <a:r>
              <a:rPr lang="uk-UA" sz="2400" smtClean="0">
                <a:latin typeface="Times New Roman" pitchFamily="18" charset="0"/>
              </a:rPr>
              <a:t>атестаційної комісії повідомляється педагогічному працівнику </a:t>
            </a:r>
            <a:r>
              <a:rPr lang="uk-UA" sz="2400" b="1" smtClean="0">
                <a:solidFill>
                  <a:srgbClr val="0000FF"/>
                </a:solidFill>
                <a:latin typeface="Times New Roman" pitchFamily="18" charset="0"/>
              </a:rPr>
              <a:t>одразу після її засідання під підпис</a:t>
            </a:r>
            <a:r>
              <a:rPr lang="uk-UA" sz="2400" b="1" smtClean="0">
                <a:latin typeface="Times New Roman" pitchFamily="18" charset="0"/>
              </a:rPr>
              <a:t>.</a:t>
            </a:r>
          </a:p>
          <a:p>
            <a:pPr>
              <a:lnSpc>
                <a:spcPct val="80000"/>
              </a:lnSpc>
            </a:pPr>
            <a:r>
              <a:rPr lang="uk-UA" sz="2400" smtClean="0">
                <a:latin typeface="Times New Roman" pitchFamily="18" charset="0"/>
              </a:rPr>
              <a:t>На кожного педагогічного працівника, який атестується, оформлюється атестаційний лист у двох примірниках за формою згідно з додатком, один з яких зберігається в особовій справі педагогічного працівника, а другий не пізніше трьох днів після атестації видається йому </a:t>
            </a:r>
            <a:r>
              <a:rPr lang="uk-UA" sz="2400" b="1" i="1" smtClean="0">
                <a:solidFill>
                  <a:srgbClr val="0000FF"/>
                </a:solidFill>
                <a:latin typeface="Times New Roman" pitchFamily="18" charset="0"/>
              </a:rPr>
              <a:t>під підпис</a:t>
            </a:r>
            <a:r>
              <a:rPr lang="uk-UA" sz="2400" i="1" smtClean="0">
                <a:solidFill>
                  <a:srgbClr val="0000FF"/>
                </a:solidFill>
                <a:latin typeface="Times New Roman" pitchFamily="18" charset="0"/>
              </a:rPr>
              <a:t>.</a:t>
            </a:r>
            <a:endParaRPr lang="ru-RU" sz="2400" i="1" smtClean="0">
              <a:solidFill>
                <a:srgbClr val="0000FF"/>
              </a:solidFill>
              <a:latin typeface="Times New Roman" pitchFamily="18" charset="0"/>
            </a:endParaRP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a:xfrm>
            <a:off x="1150938" y="214313"/>
            <a:ext cx="7793037" cy="852487"/>
          </a:xfrm>
        </p:spPr>
        <p:txBody>
          <a:bodyPr>
            <a:normAutofit fontScale="90000"/>
          </a:bodyPr>
          <a:lstStyle/>
          <a:p>
            <a:pPr algn="ctr" fontAlgn="auto">
              <a:spcAft>
                <a:spcPts val="0"/>
              </a:spcAft>
              <a:defRPr/>
            </a:pPr>
            <a:r>
              <a:rPr lang="ru-RU" sz="2800" b="1" smtClean="0">
                <a:solidFill>
                  <a:schemeClr val="tx2">
                    <a:satMod val="130000"/>
                  </a:schemeClr>
                </a:solidFill>
                <a:latin typeface="Times New Roman" pitchFamily="18" charset="0"/>
                <a:cs typeface="Times New Roman" pitchFamily="18" charset="0"/>
              </a:rPr>
              <a:t>Протокол № 6</a:t>
            </a:r>
            <a:br>
              <a:rPr lang="ru-RU" sz="2800" b="1" smtClean="0">
                <a:solidFill>
                  <a:schemeClr val="tx2">
                    <a:satMod val="130000"/>
                  </a:schemeClr>
                </a:solidFill>
                <a:latin typeface="Times New Roman" pitchFamily="18" charset="0"/>
                <a:cs typeface="Times New Roman" pitchFamily="18" charset="0"/>
              </a:rPr>
            </a:br>
            <a:r>
              <a:rPr lang="ru-RU" sz="2800" b="1" smtClean="0">
                <a:solidFill>
                  <a:schemeClr val="tx2">
                    <a:satMod val="130000"/>
                  </a:schemeClr>
                </a:solidFill>
                <a:latin typeface="Times New Roman" pitchFamily="18" charset="0"/>
                <a:cs typeface="Times New Roman" pitchFamily="18" charset="0"/>
              </a:rPr>
              <a:t>засідання атестаційної комісії</a:t>
            </a:r>
          </a:p>
        </p:txBody>
      </p:sp>
      <p:sp>
        <p:nvSpPr>
          <p:cNvPr id="52226" name="Объект 2"/>
          <p:cNvSpPr>
            <a:spLocks noGrp="1"/>
          </p:cNvSpPr>
          <p:nvPr>
            <p:ph idx="1"/>
          </p:nvPr>
        </p:nvSpPr>
        <p:spPr>
          <a:xfrm>
            <a:off x="1828800" y="1219200"/>
            <a:ext cx="7126288" cy="4913313"/>
          </a:xfrm>
        </p:spPr>
        <p:txBody>
          <a:bodyPr/>
          <a:lstStyle/>
          <a:p>
            <a:pPr marL="0" indent="0" algn="r">
              <a:buFont typeface="Wingdings" pitchFamily="2" charset="2"/>
              <a:buNone/>
            </a:pPr>
            <a:r>
              <a:rPr lang="ru-RU" sz="2400" b="1" smtClean="0">
                <a:solidFill>
                  <a:srgbClr val="FF0000"/>
                </a:solidFill>
                <a:latin typeface="Times New Roman" pitchFamily="18" charset="0"/>
                <a:cs typeface="Times New Roman" pitchFamily="18" charset="0"/>
              </a:rPr>
              <a:t>Зразок</a:t>
            </a:r>
          </a:p>
          <a:p>
            <a:pPr marL="0" indent="0">
              <a:buFont typeface="Wingdings" pitchFamily="2" charset="2"/>
              <a:buNone/>
            </a:pPr>
            <a:r>
              <a:rPr lang="ru-RU" sz="2800" smtClean="0">
                <a:latin typeface="Times New Roman" pitchFamily="18" charset="0"/>
                <a:cs typeface="Times New Roman" pitchFamily="18" charset="0"/>
              </a:rPr>
              <a:t>від «__» квітня 201___ року</a:t>
            </a:r>
          </a:p>
          <a:p>
            <a:pPr marL="0" indent="0">
              <a:buFont typeface="Wingdings" pitchFamily="2" charset="2"/>
              <a:buNone/>
            </a:pPr>
            <a:endParaRPr lang="ru-RU" sz="2800" smtClean="0">
              <a:latin typeface="Times New Roman" pitchFamily="18" charset="0"/>
              <a:cs typeface="Times New Roman" pitchFamily="18" charset="0"/>
            </a:endParaRPr>
          </a:p>
          <a:p>
            <a:pPr marL="0" indent="0">
              <a:buFont typeface="Wingdings" pitchFamily="2" charset="2"/>
              <a:buNone/>
            </a:pPr>
            <a:r>
              <a:rPr lang="ru-RU" sz="2800" smtClean="0">
                <a:latin typeface="Times New Roman" pitchFamily="18" charset="0"/>
                <a:cs typeface="Times New Roman" pitchFamily="18" charset="0"/>
              </a:rPr>
              <a:t>Порядок денний:</a:t>
            </a:r>
          </a:p>
          <a:p>
            <a:pPr marL="0" indent="0">
              <a:buFont typeface="Wingdings" pitchFamily="2" charset="2"/>
              <a:buNone/>
            </a:pPr>
            <a:endParaRPr lang="ru-RU" sz="2800" smtClean="0">
              <a:latin typeface="Times New Roman" pitchFamily="18" charset="0"/>
              <a:cs typeface="Times New Roman" pitchFamily="18" charset="0"/>
            </a:endParaRPr>
          </a:p>
          <a:p>
            <a:pPr marL="0" indent="0" algn="just">
              <a:buFont typeface="Wingdings" pitchFamily="2" charset="2"/>
              <a:buNone/>
            </a:pPr>
            <a:r>
              <a:rPr lang="ru-RU" sz="2800" smtClean="0">
                <a:latin typeface="Times New Roman" pitchFamily="18" charset="0"/>
                <a:cs typeface="Times New Roman" pitchFamily="18" charset="0"/>
              </a:rPr>
              <a:t>1. Про підсумки атестації педагогічних працівників.</a:t>
            </a:r>
          </a:p>
          <a:p>
            <a:pPr marL="0" indent="0">
              <a:buFont typeface="Wingdings" pitchFamily="2" charset="2"/>
              <a:buNone/>
            </a:pPr>
            <a:endParaRPr lang="ru-RU" sz="2400" smtClean="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143000" y="381000"/>
            <a:ext cx="7793038" cy="1462088"/>
          </a:xfrm>
        </p:spPr>
        <p:txBody>
          <a:bodyPr/>
          <a:lstStyle/>
          <a:p>
            <a:pPr fontAlgn="auto">
              <a:spcAft>
                <a:spcPts val="0"/>
              </a:spcAft>
              <a:defRPr/>
            </a:pPr>
            <a:r>
              <a:rPr lang="uk-UA" smtClean="0">
                <a:solidFill>
                  <a:schemeClr val="tx2">
                    <a:satMod val="130000"/>
                  </a:schemeClr>
                </a:solidFill>
                <a:latin typeface="Times New Roman" pitchFamily="18" charset="0"/>
              </a:rPr>
              <a:t>Наказ про присвоєння кваліфікаційних категорій</a:t>
            </a:r>
            <a:endParaRPr lang="ru-RU" smtClean="0">
              <a:solidFill>
                <a:schemeClr val="tx2">
                  <a:satMod val="130000"/>
                </a:schemeClr>
              </a:solidFill>
              <a:latin typeface="Times New Roman" pitchFamily="18" charset="0"/>
            </a:endParaRPr>
          </a:p>
        </p:txBody>
      </p:sp>
      <p:sp>
        <p:nvSpPr>
          <p:cNvPr id="53250" name="Rectangle 3"/>
          <p:cNvSpPr>
            <a:spLocks noGrp="1" noChangeArrowheads="1"/>
          </p:cNvSpPr>
          <p:nvPr>
            <p:ph idx="1"/>
          </p:nvPr>
        </p:nvSpPr>
        <p:spPr>
          <a:xfrm>
            <a:off x="1143000" y="1828800"/>
            <a:ext cx="7772400" cy="3657600"/>
          </a:xfrm>
        </p:spPr>
        <p:txBody>
          <a:bodyPr/>
          <a:lstStyle/>
          <a:p>
            <a:pPr>
              <a:lnSpc>
                <a:spcPct val="80000"/>
              </a:lnSpc>
            </a:pPr>
            <a:endParaRPr lang="uk-UA" sz="2400" b="1" i="1" smtClean="0">
              <a:solidFill>
                <a:schemeClr val="hlink"/>
              </a:solidFill>
              <a:latin typeface="Times New Roman" pitchFamily="18" charset="0"/>
            </a:endParaRPr>
          </a:p>
          <a:p>
            <a:pPr>
              <a:lnSpc>
                <a:spcPct val="80000"/>
              </a:lnSpc>
            </a:pPr>
            <a:r>
              <a:rPr lang="uk-UA" sz="2400" b="1" i="1" smtClean="0">
                <a:solidFill>
                  <a:srgbClr val="0000FF"/>
                </a:solidFill>
                <a:latin typeface="Times New Roman" pitchFamily="18" charset="0"/>
              </a:rPr>
              <a:t>Протягом п’яти днів</a:t>
            </a:r>
            <a:r>
              <a:rPr lang="uk-UA" sz="2400" i="1" smtClean="0">
                <a:solidFill>
                  <a:srgbClr val="0000FF"/>
                </a:solidFill>
                <a:latin typeface="Times New Roman" pitchFamily="18" charset="0"/>
              </a:rPr>
              <a:t> </a:t>
            </a:r>
            <a:r>
              <a:rPr lang="uk-UA" sz="2400" b="1" i="1" smtClean="0">
                <a:solidFill>
                  <a:srgbClr val="0000FF"/>
                </a:solidFill>
                <a:latin typeface="Times New Roman" pitchFamily="18" charset="0"/>
              </a:rPr>
              <a:t>після засідання атестаційної комісії</a:t>
            </a:r>
            <a:r>
              <a:rPr lang="uk-UA" sz="2400" smtClean="0">
                <a:solidFill>
                  <a:srgbClr val="0000FF"/>
                </a:solidFill>
                <a:latin typeface="Times New Roman" pitchFamily="18" charset="0"/>
              </a:rPr>
              <a:t> </a:t>
            </a:r>
            <a:r>
              <a:rPr lang="uk-UA" sz="2400" smtClean="0">
                <a:latin typeface="Times New Roman" pitchFamily="18" charset="0"/>
              </a:rPr>
              <a:t>керівник закладу або органу управління освітою видає відповідний наказ про присвоєння кваліфікаційних категорій (встановлення тарифних розрядів), педагогічних звань.</a:t>
            </a:r>
            <a:endParaRPr lang="uk-UA" sz="2400" i="1" u="sng" smtClean="0">
              <a:latin typeface="Times New Roman" pitchFamily="18" charset="0"/>
            </a:endParaRPr>
          </a:p>
          <a:p>
            <a:pPr>
              <a:lnSpc>
                <a:spcPct val="80000"/>
              </a:lnSpc>
            </a:pPr>
            <a:r>
              <a:rPr lang="uk-UA" sz="2400" b="1" i="1" smtClean="0">
                <a:solidFill>
                  <a:srgbClr val="0000FF"/>
                </a:solidFill>
                <a:latin typeface="Times New Roman" pitchFamily="18" charset="0"/>
              </a:rPr>
              <a:t>Наказ у триденний строк</a:t>
            </a:r>
            <a:r>
              <a:rPr lang="uk-UA" sz="2400" i="1" smtClean="0">
                <a:solidFill>
                  <a:srgbClr val="0000FF"/>
                </a:solidFill>
                <a:latin typeface="Times New Roman" pitchFamily="18" charset="0"/>
              </a:rPr>
              <a:t> </a:t>
            </a:r>
            <a:r>
              <a:rPr lang="uk-UA" sz="2400" smtClean="0">
                <a:latin typeface="Times New Roman" pitchFamily="18" charset="0"/>
              </a:rPr>
              <a:t>доводиться до відома педагогічного працівника під підпис та подається в бухгалтерію для нарахування заробітної плати (з дня прийняття відповідного рішення атестаційною комісією).</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Объект 2"/>
          <p:cNvSpPr>
            <a:spLocks noGrp="1"/>
          </p:cNvSpPr>
          <p:nvPr>
            <p:ph idx="1"/>
          </p:nvPr>
        </p:nvSpPr>
        <p:spPr>
          <a:xfrm>
            <a:off x="914400" y="990600"/>
            <a:ext cx="8001000" cy="5141913"/>
          </a:xfrm>
        </p:spPr>
        <p:txBody>
          <a:bodyPr/>
          <a:lstStyle/>
          <a:p>
            <a:pPr marL="0" indent="0" algn="ctr">
              <a:buFont typeface="Wingdings" pitchFamily="2" charset="2"/>
              <a:buNone/>
            </a:pPr>
            <a:r>
              <a:rPr lang="uk-UA" b="1" smtClean="0">
                <a:solidFill>
                  <a:schemeClr val="tx2"/>
                </a:solidFill>
                <a:latin typeface="Times New Roman" pitchFamily="18" charset="0"/>
                <a:cs typeface="Times New Roman" pitchFamily="18" charset="0"/>
              </a:rPr>
              <a:t>Атестаційна документація оформлюється відповідно до наказу </a:t>
            </a:r>
          </a:p>
          <a:p>
            <a:pPr marL="0" indent="0" algn="ctr">
              <a:buFont typeface="Wingdings" pitchFamily="2" charset="2"/>
              <a:buNone/>
            </a:pPr>
            <a:r>
              <a:rPr lang="uk-UA" b="1" smtClean="0">
                <a:solidFill>
                  <a:schemeClr val="tx2"/>
                </a:solidFill>
                <a:latin typeface="Times New Roman" pitchFamily="18" charset="0"/>
                <a:cs typeface="Times New Roman" pitchFamily="18" charset="0"/>
              </a:rPr>
              <a:t>Міністерства освіти і науки</a:t>
            </a:r>
            <a:r>
              <a:rPr lang="en-US" b="1" smtClean="0">
                <a:solidFill>
                  <a:schemeClr val="tx2"/>
                </a:solidFill>
                <a:latin typeface="Times New Roman" pitchFamily="18" charset="0"/>
                <a:cs typeface="Times New Roman" pitchFamily="18" charset="0"/>
              </a:rPr>
              <a:t> </a:t>
            </a:r>
            <a:r>
              <a:rPr lang="uk-UA" b="1" smtClean="0">
                <a:solidFill>
                  <a:schemeClr val="tx2"/>
                </a:solidFill>
                <a:latin typeface="Times New Roman" pitchFamily="18" charset="0"/>
                <a:cs typeface="Times New Roman" pitchFamily="18" charset="0"/>
              </a:rPr>
              <a:t>України</a:t>
            </a:r>
          </a:p>
          <a:p>
            <a:pPr marL="0" indent="0" algn="ctr">
              <a:buFont typeface="Wingdings" pitchFamily="2" charset="2"/>
              <a:buNone/>
            </a:pPr>
            <a:r>
              <a:rPr lang="uk-UA" b="1" smtClean="0">
                <a:solidFill>
                  <a:schemeClr val="tx2"/>
                </a:solidFill>
                <a:latin typeface="Times New Roman" pitchFamily="18" charset="0"/>
                <a:cs typeface="Times New Roman" pitchFamily="18" charset="0"/>
              </a:rPr>
              <a:t> № 240 від 23.06.2000</a:t>
            </a:r>
          </a:p>
          <a:p>
            <a:pPr marL="0" indent="0" algn="ctr">
              <a:buFont typeface="Wingdings" pitchFamily="2" charset="2"/>
              <a:buNone/>
            </a:pPr>
            <a:r>
              <a:rPr lang="uk-UA" b="1" smtClean="0">
                <a:solidFill>
                  <a:schemeClr val="tx2"/>
                </a:solidFill>
                <a:latin typeface="Times New Roman" pitchFamily="18" charset="0"/>
                <a:cs typeface="Times New Roman" pitchFamily="18" charset="0"/>
              </a:rPr>
              <a:t>“Про затвердження інструкції з ведення ділової документації у загальноосвітніх навчальних закладах І-ІІІ ступенів”</a:t>
            </a:r>
            <a:endParaRPr lang="ru-RU" b="1" smtClean="0">
              <a:solidFill>
                <a:schemeClr val="tx2"/>
              </a:solidFill>
              <a:latin typeface="Times New Roman" pitchFamily="18" charset="0"/>
              <a:cs typeface="Times New Roman" pitchFamily="18" charset="0"/>
            </a:endParaRPr>
          </a:p>
          <a:p>
            <a:pPr marL="0" indent="0"/>
            <a:endParaRPr lang="ru-RU" smtClean="0"/>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a:xfrm>
            <a:off x="1150938" y="533400"/>
            <a:ext cx="7793037" cy="609600"/>
          </a:xfrm>
        </p:spPr>
        <p:txBody>
          <a:bodyPr>
            <a:noAutofit/>
          </a:bodyPr>
          <a:lstStyle/>
          <a:p>
            <a:pPr algn="ctr" fontAlgn="auto">
              <a:spcAft>
                <a:spcPts val="0"/>
              </a:spcAft>
              <a:defRPr/>
            </a:pPr>
            <a:r>
              <a:rPr lang="ru-RU" sz="2000" b="1" dirty="0" smtClean="0">
                <a:solidFill>
                  <a:schemeClr val="tx2">
                    <a:satMod val="130000"/>
                  </a:schemeClr>
                </a:solidFill>
                <a:latin typeface="Times New Roman" pitchFamily="18" charset="0"/>
                <a:cs typeface="Times New Roman" pitchFamily="18" charset="0"/>
              </a:rPr>
              <a:t>Наказ про </a:t>
            </a:r>
            <a:r>
              <a:rPr lang="ru-RU" sz="2000" b="1" dirty="0" err="1" smtClean="0">
                <a:solidFill>
                  <a:schemeClr val="tx2">
                    <a:satMod val="130000"/>
                  </a:schemeClr>
                </a:solidFill>
                <a:latin typeface="Times New Roman" pitchFamily="18" charset="0"/>
                <a:cs typeface="Times New Roman" pitchFamily="18" charset="0"/>
              </a:rPr>
              <a:t>підсумки</a:t>
            </a:r>
            <a:r>
              <a:rPr lang="ru-RU" sz="2000" b="1" dirty="0" smtClean="0">
                <a:solidFill>
                  <a:schemeClr val="tx2">
                    <a:satMod val="130000"/>
                  </a:schemeClr>
                </a:solidFill>
                <a:latin typeface="Times New Roman" pitchFamily="18" charset="0"/>
                <a:cs typeface="Times New Roman" pitchFamily="18" charset="0"/>
              </a:rPr>
              <a:t> </a:t>
            </a:r>
            <a:r>
              <a:rPr lang="ru-RU" sz="2000" b="1" dirty="0" err="1" smtClean="0">
                <a:solidFill>
                  <a:schemeClr val="tx2">
                    <a:satMod val="130000"/>
                  </a:schemeClr>
                </a:solidFill>
                <a:latin typeface="Times New Roman" pitchFamily="18" charset="0"/>
                <a:cs typeface="Times New Roman" pitchFamily="18" charset="0"/>
              </a:rPr>
              <a:t>атестації</a:t>
            </a:r>
            <a:r>
              <a:rPr lang="ru-RU" sz="2000" b="1" dirty="0" smtClean="0">
                <a:solidFill>
                  <a:schemeClr val="tx2">
                    <a:satMod val="130000"/>
                  </a:schemeClr>
                </a:solidFill>
                <a:latin typeface="Times New Roman" pitchFamily="18" charset="0"/>
                <a:cs typeface="Times New Roman" pitchFamily="18" charset="0"/>
              </a:rPr>
              <a:t/>
            </a:r>
            <a:br>
              <a:rPr lang="ru-RU" sz="2000" b="1" dirty="0" smtClean="0">
                <a:solidFill>
                  <a:schemeClr val="tx2">
                    <a:satMod val="130000"/>
                  </a:schemeClr>
                </a:solidFill>
                <a:latin typeface="Times New Roman" pitchFamily="18" charset="0"/>
                <a:cs typeface="Times New Roman" pitchFamily="18" charset="0"/>
              </a:rPr>
            </a:br>
            <a:r>
              <a:rPr lang="ru-RU" sz="2000" b="1" dirty="0" err="1" smtClean="0">
                <a:solidFill>
                  <a:schemeClr val="tx2">
                    <a:satMod val="130000"/>
                  </a:schemeClr>
                </a:solidFill>
                <a:latin typeface="Times New Roman" pitchFamily="18" charset="0"/>
                <a:cs typeface="Times New Roman" pitchFamily="18" charset="0"/>
              </a:rPr>
              <a:t>педагогічних</a:t>
            </a:r>
            <a:r>
              <a:rPr lang="ru-RU" sz="2000" b="1" dirty="0" smtClean="0">
                <a:solidFill>
                  <a:schemeClr val="tx2">
                    <a:satMod val="130000"/>
                  </a:schemeClr>
                </a:solidFill>
                <a:latin typeface="Times New Roman" pitchFamily="18" charset="0"/>
                <a:cs typeface="Times New Roman" pitchFamily="18" charset="0"/>
              </a:rPr>
              <a:t> </a:t>
            </a:r>
            <a:r>
              <a:rPr lang="ru-RU" sz="2000" b="1" dirty="0" err="1" smtClean="0">
                <a:solidFill>
                  <a:schemeClr val="tx2">
                    <a:satMod val="130000"/>
                  </a:schemeClr>
                </a:solidFill>
                <a:latin typeface="Times New Roman" pitchFamily="18" charset="0"/>
                <a:cs typeface="Times New Roman" pitchFamily="18" charset="0"/>
              </a:rPr>
              <a:t>працівників</a:t>
            </a:r>
            <a:r>
              <a:rPr lang="ru-RU" sz="2000" b="1" dirty="0" smtClean="0">
                <a:solidFill>
                  <a:schemeClr val="tx2">
                    <a:satMod val="130000"/>
                  </a:schemeClr>
                </a:solidFill>
                <a:latin typeface="Times New Roman" pitchFamily="18" charset="0"/>
                <a:cs typeface="Times New Roman" pitchFamily="18" charset="0"/>
              </a:rPr>
              <a:t> у 2012</a:t>
            </a:r>
            <a:r>
              <a:rPr lang="en-US" sz="2000" b="1" dirty="0" smtClean="0">
                <a:solidFill>
                  <a:schemeClr val="tx2">
                    <a:satMod val="130000"/>
                  </a:schemeClr>
                </a:solidFill>
                <a:latin typeface="Times New Roman" pitchFamily="18" charset="0"/>
                <a:cs typeface="Times New Roman" pitchFamily="18" charset="0"/>
              </a:rPr>
              <a:t>/</a:t>
            </a:r>
            <a:r>
              <a:rPr lang="ru-RU" sz="2000" b="1" dirty="0" smtClean="0">
                <a:solidFill>
                  <a:schemeClr val="tx2">
                    <a:satMod val="130000"/>
                  </a:schemeClr>
                </a:solidFill>
                <a:latin typeface="Times New Roman" pitchFamily="18" charset="0"/>
                <a:cs typeface="Times New Roman" pitchFamily="18" charset="0"/>
              </a:rPr>
              <a:t>2013н.р.</a:t>
            </a:r>
          </a:p>
        </p:txBody>
      </p:sp>
      <p:sp>
        <p:nvSpPr>
          <p:cNvPr id="3" name="Объект 2"/>
          <p:cNvSpPr>
            <a:spLocks noGrp="1"/>
          </p:cNvSpPr>
          <p:nvPr>
            <p:ph idx="1"/>
          </p:nvPr>
        </p:nvSpPr>
        <p:spPr>
          <a:xfrm>
            <a:off x="1066800" y="1143000"/>
            <a:ext cx="7888288" cy="5715000"/>
          </a:xfrm>
        </p:spPr>
        <p:txBody>
          <a:bodyPr>
            <a:normAutofit fontScale="92500" lnSpcReduction="10000"/>
          </a:bodyPr>
          <a:lstStyle/>
          <a:p>
            <a:pPr marL="0" indent="0" algn="ctr" fontAlgn="auto">
              <a:spcAft>
                <a:spcPts val="0"/>
              </a:spcAft>
              <a:buFont typeface="Wingdings" pitchFamily="2" charset="2"/>
              <a:buNone/>
              <a:defRPr/>
            </a:pPr>
            <a:r>
              <a:rPr lang="uk-UA" sz="1400" dirty="0" smtClean="0">
                <a:latin typeface="Times New Roman" pitchFamily="18" charset="0"/>
                <a:cs typeface="Times New Roman" pitchFamily="18" charset="0"/>
              </a:rPr>
              <a:t>НАКАЗ</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«____» </a:t>
            </a:r>
            <a:r>
              <a:rPr lang="uk-UA" sz="1400" dirty="0" err="1" smtClean="0">
                <a:latin typeface="Times New Roman" pitchFamily="18" charset="0"/>
                <a:cs typeface="Times New Roman" pitchFamily="18" charset="0"/>
              </a:rPr>
              <a:t>_березн</a:t>
            </a:r>
            <a:r>
              <a:rPr lang="uk-UA" sz="1400" dirty="0" smtClean="0">
                <a:latin typeface="Times New Roman" pitchFamily="18" charset="0"/>
                <a:cs typeface="Times New Roman" pitchFamily="18" charset="0"/>
              </a:rPr>
              <a:t>я_ 201_ року		                                        № ____</a:t>
            </a:r>
          </a:p>
          <a:p>
            <a:pPr marL="0" indent="0" fontAlgn="auto">
              <a:spcAft>
                <a:spcPts val="0"/>
              </a:spcAft>
              <a:buFont typeface="Wingdings" pitchFamily="2" charset="2"/>
              <a:buNone/>
              <a:defRPr/>
            </a:pPr>
            <a:r>
              <a:rPr lang="uk-UA" sz="1400" dirty="0" smtClean="0">
                <a:latin typeface="Times New Roman" pitchFamily="18" charset="0"/>
                <a:cs typeface="Times New Roman" pitchFamily="18" charset="0"/>
              </a:rPr>
              <a:t>Про підсумки атестації</a:t>
            </a:r>
          </a:p>
          <a:p>
            <a:pPr marL="0" indent="0" fontAlgn="auto">
              <a:spcAft>
                <a:spcPts val="0"/>
              </a:spcAft>
              <a:buFont typeface="Wingdings" pitchFamily="2" charset="2"/>
              <a:buNone/>
              <a:defRPr/>
            </a:pP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педагогічнихпрацівників</a:t>
            </a:r>
            <a:r>
              <a:rPr lang="uk-UA" sz="1400" dirty="0" smtClean="0">
                <a:latin typeface="Times New Roman" pitchFamily="18" charset="0"/>
                <a:cs typeface="Times New Roman" pitchFamily="18" charset="0"/>
              </a:rPr>
              <a:t> у 2012/2013 н.р.</a:t>
            </a:r>
          </a:p>
          <a:p>
            <a:pPr marL="0" indent="0" algn="just" fontAlgn="auto">
              <a:spcAft>
                <a:spcPts val="0"/>
              </a:spcAft>
              <a:buFont typeface="Wingdings" pitchFamily="2" charset="2"/>
              <a:buNone/>
              <a:defRPr/>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Відповідно до Типового положення про атестацію педагогічних працівників, затвердженого наказом Міністерства освіти і науки України від 6 жовтня 2010 року № 930 (із змінами, внесеними згідно з наказом Міністерства освіти і науки, молоді та спорту України від 20.12.2011 №1473)</a:t>
            </a:r>
          </a:p>
          <a:p>
            <a:pPr marL="0" indent="0" algn="just" fontAlgn="auto">
              <a:spcAft>
                <a:spcPts val="0"/>
              </a:spcAft>
              <a:buFont typeface="Wingdings" pitchFamily="2" charset="2"/>
              <a:buNone/>
              <a:defRPr/>
            </a:pPr>
            <a:endParaRPr lang="uk-UA" sz="1400" dirty="0" smtClean="0">
              <a:latin typeface="Times New Roman" pitchFamily="18" charset="0"/>
              <a:cs typeface="Times New Roman" pitchFamily="18" charset="0"/>
            </a:endParaRPr>
          </a:p>
          <a:p>
            <a:pPr marL="0" indent="0" fontAlgn="auto">
              <a:spcAft>
                <a:spcPts val="0"/>
              </a:spcAft>
              <a:buFont typeface="Wingdings" pitchFamily="2" charset="2"/>
              <a:buNone/>
              <a:defRPr/>
            </a:pPr>
            <a:r>
              <a:rPr lang="uk-UA" sz="1400" dirty="0" smtClean="0">
                <a:latin typeface="Times New Roman" pitchFamily="18" charset="0"/>
                <a:cs typeface="Times New Roman" pitchFamily="18" charset="0"/>
              </a:rPr>
              <a:t>НАКАЗУЮ:</a:t>
            </a:r>
          </a:p>
          <a:p>
            <a:pPr marL="0" indent="0" fontAlgn="auto">
              <a:spcAft>
                <a:spcPts val="0"/>
              </a:spcAft>
              <a:buFont typeface="Wingdings" pitchFamily="2" charset="2"/>
              <a:buNone/>
              <a:defRPr/>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1. Затвердити рішення атестаційної комісії ЗНЗ  №___  від _______ про те, що відповідають займаній посаді такі педагогічні працівники:</a:t>
            </a:r>
          </a:p>
          <a:p>
            <a:pPr marL="0" indent="0" algn="just" fontAlgn="auto">
              <a:spcAft>
                <a:spcPts val="0"/>
              </a:spcAft>
              <a:buFontTx/>
              <a:buChar char="-"/>
              <a:defRPr/>
            </a:pPr>
            <a:r>
              <a:rPr lang="uk-UA" sz="1400" dirty="0" smtClean="0">
                <a:latin typeface="Times New Roman" pitchFamily="18" charset="0"/>
                <a:cs typeface="Times New Roman" pitchFamily="18" charset="0"/>
              </a:rPr>
              <a:t>  Іванова Марія Василівна, вчитель початкових класів. Присвоїти кваліфікаційну категорію «спеціаліст другої категорії».</a:t>
            </a:r>
          </a:p>
          <a:p>
            <a:pPr marL="0" indent="0" algn="just" fontAlgn="auto">
              <a:spcAft>
                <a:spcPts val="0"/>
              </a:spcAft>
              <a:buFont typeface="Wingdings" pitchFamily="2" charset="2"/>
              <a:buNone/>
              <a:defRPr/>
            </a:pPr>
            <a:r>
              <a:rPr lang="uk-UA" sz="1400" dirty="0" smtClean="0">
                <a:latin typeface="Times New Roman" pitchFamily="18" charset="0"/>
                <a:cs typeface="Times New Roman" pitchFamily="18" charset="0"/>
              </a:rPr>
              <a:t>- Сидорова Олена Іванівна, учитель хімії. Відповідає раніше присвоєній кваліфікаційній категорії «спеціаліст першої категорії».</a:t>
            </a:r>
          </a:p>
          <a:p>
            <a:pPr marL="0" indent="0" fontAlgn="auto">
              <a:spcAft>
                <a:spcPts val="0"/>
              </a:spcAft>
              <a:buFont typeface="Wingdings" pitchFamily="2" charset="2"/>
              <a:buNone/>
              <a:defRPr/>
            </a:pPr>
            <a:r>
              <a:rPr lang="uk-UA" sz="1400" dirty="0" smtClean="0">
                <a:latin typeface="Times New Roman" pitchFamily="18" charset="0"/>
                <a:cs typeface="Times New Roman" pitchFamily="18" charset="0"/>
              </a:rPr>
              <a:t>2. Порушити клопотання перед атестаційною комісією ІІ рівня при управлінні освіти адміністрації ____________ району Харківської міської ради про присвоєння кваліфікаційної категорії «спеціаліст вищої категорії»:</a:t>
            </a:r>
          </a:p>
          <a:p>
            <a:pPr marL="0" indent="0" fontAlgn="auto">
              <a:spcAft>
                <a:spcPts val="0"/>
              </a:spcAft>
              <a:buFontTx/>
              <a:buChar char="-"/>
              <a:defRPr/>
            </a:pPr>
            <a:r>
              <a:rPr lang="uk-UA" sz="1400" dirty="0" smtClean="0">
                <a:latin typeface="Times New Roman" pitchFamily="18" charset="0"/>
                <a:cs typeface="Times New Roman" pitchFamily="18" charset="0"/>
              </a:rPr>
              <a:t> Петровій Ірині Вікторівні, учителю англійської мови.</a:t>
            </a:r>
          </a:p>
          <a:p>
            <a:pPr marL="0" indent="0" fontAlgn="auto">
              <a:spcAft>
                <a:spcPts val="0"/>
              </a:spcAft>
              <a:buFont typeface="Wingdings" pitchFamily="2" charset="2"/>
              <a:buNone/>
              <a:defRPr/>
            </a:pPr>
            <a:r>
              <a:rPr lang="uk-UA" sz="1400" i="1" dirty="0" smtClean="0">
                <a:latin typeface="Times New Roman" pitchFamily="18" charset="0"/>
                <a:cs typeface="Times New Roman" pitchFamily="18" charset="0"/>
              </a:rPr>
              <a:t>3. Бухгалтерії ЗНЗ № (П.І.Б. бухгалтера) здійснювати оплату праці педагогічним працівникам, які зазначені у п.1 цього наказу, згідно з встановленою кваліфікаційною категорією з _________.</a:t>
            </a:r>
          </a:p>
          <a:p>
            <a:pPr marL="0" indent="0" fontAlgn="auto">
              <a:spcAft>
                <a:spcPts val="0"/>
              </a:spcAft>
              <a:buFont typeface="Wingdings" pitchFamily="2" charset="2"/>
              <a:buNone/>
              <a:defRPr/>
            </a:pPr>
            <a:r>
              <a:rPr lang="uk-UA" sz="1400" dirty="0" smtClean="0">
                <a:latin typeface="Times New Roman" pitchFamily="18" charset="0"/>
                <a:cs typeface="Times New Roman" pitchFamily="18" charset="0"/>
              </a:rPr>
              <a:t>4. Контроль за виконанням наказу залишаю за собою.</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(особистий підпис)</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Директор </a:t>
            </a:r>
          </a:p>
          <a:p>
            <a:pPr marL="0" indent="0" fontAlgn="auto">
              <a:spcAft>
                <a:spcPts val="0"/>
              </a:spcAft>
              <a:buFont typeface="Wingdings" pitchFamily="2" charset="2"/>
              <a:buNone/>
              <a:defRPr/>
            </a:pPr>
            <a:endParaRPr lang="uk-UA" sz="1400" dirty="0" smtClean="0">
              <a:latin typeface="Times New Roman" pitchFamily="18" charset="0"/>
              <a:cs typeface="Times New Roman" pitchFamily="18" charset="0"/>
            </a:endParaRPr>
          </a:p>
        </p:txBody>
      </p:sp>
      <p:sp>
        <p:nvSpPr>
          <p:cNvPr id="54275" name="TextBox 3"/>
          <p:cNvSpPr txBox="1">
            <a:spLocks noChangeArrowheads="1"/>
          </p:cNvSpPr>
          <p:nvPr/>
        </p:nvSpPr>
        <p:spPr bwMode="auto">
          <a:xfrm>
            <a:off x="7543800" y="228600"/>
            <a:ext cx="1066800" cy="400050"/>
          </a:xfrm>
          <a:prstGeom prst="rect">
            <a:avLst/>
          </a:prstGeom>
          <a:noFill/>
          <a:ln w="9525">
            <a:noFill/>
            <a:miter lim="800000"/>
            <a:headEnd/>
            <a:tailEnd/>
          </a:ln>
        </p:spPr>
        <p:txBody>
          <a:bodyPr>
            <a:spAutoFit/>
          </a:bodyPr>
          <a:lstStyle/>
          <a:p>
            <a:pPr algn="r"/>
            <a:r>
              <a:rPr lang="uk-UA" b="1">
                <a:solidFill>
                  <a:srgbClr val="C00000"/>
                </a:solidFill>
                <a:latin typeface="Times New Roman" pitchFamily="18" charset="0"/>
                <a:cs typeface="Times New Roman" pitchFamily="18" charset="0"/>
              </a:rPr>
              <a:t>Зразок</a:t>
            </a:r>
            <a:endParaRPr lang="ru-RU" b="1">
              <a:solidFill>
                <a:srgbClr val="C00000"/>
              </a:solidFill>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260350"/>
            <a:ext cx="8208962" cy="1296988"/>
          </a:xfrm>
        </p:spPr>
        <p:txBody>
          <a:bodyPr>
            <a:normAutofit fontScale="90000"/>
          </a:bodyPr>
          <a:lstStyle/>
          <a:p>
            <a:pPr algn="ctr" fontAlgn="auto">
              <a:spcAft>
                <a:spcPts val="0"/>
              </a:spcAft>
              <a:defRPr/>
            </a:pPr>
            <a:r>
              <a:rPr lang="uk-UA" sz="2000" smtClean="0">
                <a:solidFill>
                  <a:schemeClr val="tx2">
                    <a:satMod val="130000"/>
                  </a:schemeClr>
                </a:solidFill>
              </a:rPr>
              <a:t/>
            </a:r>
            <a:br>
              <a:rPr lang="uk-UA" sz="2000" smtClean="0">
                <a:solidFill>
                  <a:schemeClr val="tx2">
                    <a:satMod val="130000"/>
                  </a:schemeClr>
                </a:solidFill>
              </a:rPr>
            </a:br>
            <a:r>
              <a:rPr lang="uk-UA" sz="2400" smtClean="0">
                <a:solidFill>
                  <a:schemeClr val="tx2">
                    <a:satMod val="130000"/>
                  </a:schemeClr>
                </a:solidFill>
              </a:rPr>
              <a:t>Наказ Головного управління освіти і науки </a:t>
            </a:r>
            <a:br>
              <a:rPr lang="uk-UA" sz="2400" smtClean="0">
                <a:solidFill>
                  <a:schemeClr val="tx2">
                    <a:satMod val="130000"/>
                  </a:schemeClr>
                </a:solidFill>
              </a:rPr>
            </a:br>
            <a:r>
              <a:rPr lang="uk-UA" sz="2400" smtClean="0">
                <a:solidFill>
                  <a:schemeClr val="tx2">
                    <a:satMod val="130000"/>
                  </a:schemeClr>
                </a:solidFill>
              </a:rPr>
              <a:t>із змінами, внесеними </a:t>
            </a:r>
            <a:br>
              <a:rPr lang="uk-UA" sz="2400" smtClean="0">
                <a:solidFill>
                  <a:schemeClr val="tx2">
                    <a:satMod val="130000"/>
                  </a:schemeClr>
                </a:solidFill>
              </a:rPr>
            </a:br>
            <a:r>
              <a:rPr lang="uk-UA" sz="2400" smtClean="0">
                <a:solidFill>
                  <a:schemeClr val="tx2">
                    <a:satMod val="130000"/>
                  </a:schemeClr>
                </a:solidFill>
              </a:rPr>
              <a:t>наказом Департаменту науки і освіти</a:t>
            </a:r>
          </a:p>
        </p:txBody>
      </p:sp>
      <p:sp>
        <p:nvSpPr>
          <p:cNvPr id="55298" name="Rectangle 3"/>
          <p:cNvSpPr>
            <a:spLocks noGrp="1" noChangeArrowheads="1"/>
          </p:cNvSpPr>
          <p:nvPr>
            <p:ph idx="1"/>
          </p:nvPr>
        </p:nvSpPr>
        <p:spPr>
          <a:xfrm>
            <a:off x="395288" y="1905000"/>
            <a:ext cx="8353425" cy="4038600"/>
          </a:xfrm>
        </p:spPr>
        <p:txBody>
          <a:bodyPr/>
          <a:lstStyle/>
          <a:p>
            <a:pPr>
              <a:buFont typeface="Wingdings" pitchFamily="2" charset="2"/>
              <a:buNone/>
            </a:pPr>
            <a:r>
              <a:rPr lang="uk-UA" sz="2400" smtClean="0">
                <a:solidFill>
                  <a:srgbClr val="0033CC"/>
                </a:solidFill>
                <a:latin typeface="Times New Roman" pitchFamily="18" charset="0"/>
              </a:rPr>
              <a:t>від 12.09.2012 № 442 </a:t>
            </a:r>
          </a:p>
          <a:p>
            <a:pPr>
              <a:buFont typeface="Wingdings" pitchFamily="2" charset="2"/>
              <a:buNone/>
            </a:pPr>
            <a:r>
              <a:rPr lang="uk-UA" sz="2400" smtClean="0">
                <a:solidFill>
                  <a:srgbClr val="0033CC"/>
                </a:solidFill>
                <a:latin typeface="Times New Roman" pitchFamily="18" charset="0"/>
              </a:rPr>
              <a:t>“Про атестацію педагогічних працівників Харківської області у 2012/2013 навчальному році”</a:t>
            </a:r>
          </a:p>
          <a:p>
            <a:pPr>
              <a:buFont typeface="Wingdings" pitchFamily="2" charset="2"/>
              <a:buNone/>
            </a:pPr>
            <a:endParaRPr lang="uk-UA" sz="2400" smtClean="0">
              <a:solidFill>
                <a:srgbClr val="0033CC"/>
              </a:solidFill>
              <a:latin typeface="Times New Roman" pitchFamily="18" charset="0"/>
            </a:endParaRPr>
          </a:p>
          <a:p>
            <a:pPr>
              <a:buFont typeface="Wingdings" pitchFamily="2" charset="2"/>
              <a:buNone/>
            </a:pPr>
            <a:r>
              <a:rPr lang="uk-UA" sz="2400" smtClean="0">
                <a:solidFill>
                  <a:srgbClr val="0033CC"/>
                </a:solidFill>
                <a:latin typeface="Times New Roman" pitchFamily="18" charset="0"/>
              </a:rPr>
              <a:t>від 09.11.2012 № 18</a:t>
            </a:r>
          </a:p>
          <a:p>
            <a:pPr>
              <a:buFont typeface="Wingdings" pitchFamily="2" charset="2"/>
              <a:buNone/>
            </a:pPr>
            <a:r>
              <a:rPr lang="uk-UA" sz="2400" smtClean="0">
                <a:solidFill>
                  <a:srgbClr val="0033CC"/>
                </a:solidFill>
                <a:latin typeface="Times New Roman" pitchFamily="18" charset="0"/>
              </a:rPr>
              <a:t>“Про внесення змін до наказу Головного управління освіти і науки Харківської обласної державної адміністрації від 12.09.2012 № 442 “Про атестацію педагогічних працівників Харківської області у 2012/2013 навчальному році”</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fontAlgn="auto">
              <a:spcAft>
                <a:spcPts val="0"/>
              </a:spcAft>
              <a:defRPr/>
            </a:pPr>
            <a:r>
              <a:rPr lang="uk-UA" sz="2800" dirty="0" smtClean="0">
                <a:solidFill>
                  <a:schemeClr val="tx2">
                    <a:satMod val="130000"/>
                  </a:schemeClr>
                </a:solidFill>
                <a:latin typeface="Times New Roman" pitchFamily="18" charset="0"/>
                <a:cs typeface="Times New Roman" pitchFamily="18" charset="0"/>
              </a:rPr>
              <a:t>Перспективний план </a:t>
            </a:r>
            <a:br>
              <a:rPr lang="uk-UA" sz="2800" dirty="0" smtClean="0">
                <a:solidFill>
                  <a:schemeClr val="tx2">
                    <a:satMod val="130000"/>
                  </a:schemeClr>
                </a:solidFill>
                <a:latin typeface="Times New Roman" pitchFamily="18" charset="0"/>
                <a:cs typeface="Times New Roman" pitchFamily="18" charset="0"/>
              </a:rPr>
            </a:br>
            <a:r>
              <a:rPr lang="uk-UA" sz="2800" dirty="0" smtClean="0">
                <a:solidFill>
                  <a:schemeClr val="tx2">
                    <a:satMod val="130000"/>
                  </a:schemeClr>
                </a:solidFill>
                <a:latin typeface="Times New Roman" pitchFamily="18" charset="0"/>
                <a:cs typeface="Times New Roman" pitchFamily="18" charset="0"/>
              </a:rPr>
              <a:t>атестації педагогічних працівників</a:t>
            </a:r>
          </a:p>
        </p:txBody>
      </p:sp>
      <p:graphicFrame>
        <p:nvGraphicFramePr>
          <p:cNvPr id="222282" name="Group 74"/>
          <p:cNvGraphicFramePr>
            <a:graphicFrameLocks noGrp="1"/>
          </p:cNvGraphicFramePr>
          <p:nvPr>
            <p:ph type="tbl" idx="1"/>
          </p:nvPr>
        </p:nvGraphicFramePr>
        <p:xfrm>
          <a:off x="1371600" y="1600200"/>
          <a:ext cx="7467600" cy="4311650"/>
        </p:xfrm>
        <a:graphic>
          <a:graphicData uri="http://schemas.openxmlformats.org/drawingml/2006/table">
            <a:tbl>
              <a:tblPr/>
              <a:tblGrid>
                <a:gridCol w="2209659"/>
                <a:gridCol w="966341"/>
                <a:gridCol w="1046357"/>
                <a:gridCol w="1104829"/>
                <a:gridCol w="1103290"/>
                <a:gridCol w="1037125"/>
              </a:tblGrid>
              <a:tr h="471488">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uk-UA" sz="2000" b="1" i="0" u="none" strike="noStrike" cap="none" normalizeH="0" baseline="0" dirty="0" smtClean="0">
                        <a:ln>
                          <a:noFill/>
                        </a:ln>
                        <a:solidFill>
                          <a:schemeClr val="bg2">
                            <a:lumMod val="25000"/>
                          </a:schemeClr>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bg2">
                              <a:lumMod val="25000"/>
                            </a:schemeClr>
                          </a:solidFill>
                          <a:effectLst/>
                          <a:latin typeface="Times New Roman" pitchFamily="18" charset="0"/>
                        </a:rPr>
                        <a:t>П.І.Б.</a:t>
                      </a:r>
                      <a:endParaRPr kumimoji="0" lang="ru-RU" sz="2000" b="1" i="0" u="none" strike="noStrike" cap="none" normalizeH="0" baseline="0" dirty="0" smtClean="0">
                        <a:ln>
                          <a:noFill/>
                        </a:ln>
                        <a:solidFill>
                          <a:schemeClr val="bg2">
                            <a:lumMod val="25000"/>
                          </a:schemeClr>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gridSpan="5">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smtClean="0">
                          <a:ln>
                            <a:noFill/>
                          </a:ln>
                          <a:solidFill>
                            <a:schemeClr val="bg2">
                              <a:lumMod val="25000"/>
                            </a:schemeClr>
                          </a:solidFill>
                          <a:effectLst/>
                          <a:latin typeface="Times New Roman" pitchFamily="18" charset="0"/>
                        </a:rPr>
                        <a:t>Дата атестації по роках</a:t>
                      </a:r>
                      <a:endParaRPr kumimoji="0" lang="ru-RU" sz="2000" b="1" i="0" u="none" strike="noStrike" cap="none" normalizeH="0" baseline="0" smtClean="0">
                        <a:ln>
                          <a:noFill/>
                        </a:ln>
                        <a:solidFill>
                          <a:schemeClr val="bg2">
                            <a:lumMod val="25000"/>
                          </a:schemeClr>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477838">
                <a:tc vMerge="1">
                  <a:txBody>
                    <a:bodyPr/>
                    <a:lstStyle/>
                    <a:p>
                      <a:endParaRPr lang="uk-UA"/>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smtClean="0">
                          <a:ln>
                            <a:noFill/>
                          </a:ln>
                          <a:solidFill>
                            <a:schemeClr val="bg2">
                              <a:lumMod val="25000"/>
                            </a:schemeClr>
                          </a:solidFill>
                          <a:effectLst/>
                          <a:latin typeface="Times New Roman" pitchFamily="18" charset="0"/>
                        </a:rPr>
                        <a:t>2011</a:t>
                      </a:r>
                      <a:endParaRPr kumimoji="0" lang="ru-RU" sz="2000" b="1" i="0" u="none" strike="noStrike" cap="none" normalizeH="0" baseline="0" smtClean="0">
                        <a:ln>
                          <a:noFill/>
                        </a:ln>
                        <a:solidFill>
                          <a:schemeClr val="bg2">
                            <a:lumMod val="25000"/>
                          </a:schemeClr>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smtClean="0">
                          <a:ln>
                            <a:noFill/>
                          </a:ln>
                          <a:solidFill>
                            <a:schemeClr val="bg2">
                              <a:lumMod val="25000"/>
                            </a:schemeClr>
                          </a:solidFill>
                          <a:effectLst/>
                          <a:latin typeface="Times New Roman" pitchFamily="18" charset="0"/>
                        </a:rPr>
                        <a:t>2012</a:t>
                      </a:r>
                      <a:endParaRPr kumimoji="0" lang="ru-RU" sz="2000" b="1" i="0" u="none" strike="noStrike" cap="none" normalizeH="0" baseline="0" smtClean="0">
                        <a:ln>
                          <a:noFill/>
                        </a:ln>
                        <a:solidFill>
                          <a:schemeClr val="bg2">
                            <a:lumMod val="25000"/>
                          </a:schemeClr>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smtClean="0">
                          <a:ln>
                            <a:noFill/>
                          </a:ln>
                          <a:solidFill>
                            <a:schemeClr val="bg2">
                              <a:lumMod val="25000"/>
                            </a:schemeClr>
                          </a:solidFill>
                          <a:effectLst/>
                          <a:latin typeface="Times New Roman" pitchFamily="18" charset="0"/>
                        </a:rPr>
                        <a:t>2013</a:t>
                      </a:r>
                      <a:endParaRPr kumimoji="0" lang="ru-RU" sz="2000" b="1" i="0" u="none" strike="noStrike" cap="none" normalizeH="0" baseline="0" smtClean="0">
                        <a:ln>
                          <a:noFill/>
                        </a:ln>
                        <a:solidFill>
                          <a:schemeClr val="bg2">
                            <a:lumMod val="25000"/>
                          </a:schemeClr>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smtClean="0">
                          <a:ln>
                            <a:noFill/>
                          </a:ln>
                          <a:solidFill>
                            <a:schemeClr val="bg2">
                              <a:lumMod val="25000"/>
                            </a:schemeClr>
                          </a:solidFill>
                          <a:effectLst/>
                          <a:latin typeface="Times New Roman" pitchFamily="18" charset="0"/>
                        </a:rPr>
                        <a:t>2014</a:t>
                      </a:r>
                      <a:endParaRPr kumimoji="0" lang="ru-RU" sz="2000" b="1" i="0" u="none" strike="noStrike" cap="none" normalizeH="0" baseline="0" smtClean="0">
                        <a:ln>
                          <a:noFill/>
                        </a:ln>
                        <a:solidFill>
                          <a:schemeClr val="bg2">
                            <a:lumMod val="25000"/>
                          </a:schemeClr>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smtClean="0">
                          <a:ln>
                            <a:noFill/>
                          </a:ln>
                          <a:solidFill>
                            <a:schemeClr val="bg2">
                              <a:lumMod val="25000"/>
                            </a:schemeClr>
                          </a:solidFill>
                          <a:effectLst/>
                          <a:latin typeface="Times New Roman" pitchFamily="18" charset="0"/>
                        </a:rPr>
                        <a:t>2015</a:t>
                      </a:r>
                      <a:endParaRPr kumimoji="0" lang="ru-RU" sz="2000" b="1" i="0" u="none" strike="noStrike" cap="none" normalizeH="0" baseline="0" smtClean="0">
                        <a:ln>
                          <a:noFill/>
                        </a:ln>
                        <a:solidFill>
                          <a:schemeClr val="bg2">
                            <a:lumMod val="25000"/>
                          </a:schemeClr>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r>
              <a:tr h="5016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0" i="0" u="none" strike="noStrike" cap="none" normalizeH="0" baseline="0" dirty="0" smtClean="0">
                          <a:ln>
                            <a:noFill/>
                          </a:ln>
                          <a:solidFill>
                            <a:schemeClr val="bg2">
                              <a:lumMod val="25000"/>
                            </a:schemeClr>
                          </a:solidFill>
                          <a:effectLst/>
                          <a:latin typeface="Times New Roman" pitchFamily="18" charset="0"/>
                        </a:rPr>
                        <a:t>Іванова І.І.</a:t>
                      </a:r>
                      <a:endParaRPr kumimoji="0" lang="ru-RU" sz="2000" b="0" i="0" u="none" strike="noStrike" cap="none" normalizeH="0" baseline="0" dirty="0" smtClean="0">
                        <a:ln>
                          <a:noFill/>
                        </a:ln>
                        <a:solidFill>
                          <a:schemeClr val="bg2">
                            <a:lumMod val="25000"/>
                          </a:schemeClr>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tx1"/>
                          </a:solidFill>
                          <a:effectLst/>
                          <a:latin typeface="Times New Roman" pitchFamily="18" charset="0"/>
                        </a:rPr>
                        <a:t>23.03.</a:t>
                      </a: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57200" marR="0" lvl="0" indent="-457200" algn="ctr" defTabSz="914400" rtl="0" eaLnBrk="1" fontAlgn="base" latinLnBrk="0" hangingPunct="1">
                        <a:lnSpc>
                          <a:spcPct val="100000"/>
                        </a:lnSpc>
                        <a:spcBef>
                          <a:spcPct val="20000"/>
                        </a:spcBef>
                        <a:spcAft>
                          <a:spcPct val="0"/>
                        </a:spcAft>
                        <a:buClr>
                          <a:schemeClr val="hlink"/>
                        </a:buClr>
                        <a:buSzPct val="80000"/>
                        <a:buFontTx/>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uk-UA" sz="2000" b="0" i="0" u="none" strike="noStrike" cap="none" normalizeH="0" baseline="0" dirty="0" smtClean="0">
                          <a:ln>
                            <a:noFill/>
                          </a:ln>
                          <a:solidFill>
                            <a:schemeClr val="bg2">
                              <a:lumMod val="25000"/>
                            </a:schemeClr>
                          </a:solidFill>
                          <a:effectLst/>
                          <a:latin typeface="Times New Roman" pitchFamily="18" charset="0"/>
                        </a:rPr>
                        <a:t>Іщенко Ю.О.</a:t>
                      </a:r>
                      <a:endParaRPr kumimoji="0" lang="ru-RU" sz="2000" b="0" i="0" u="none" strike="noStrike" cap="none" normalizeH="0" baseline="0" dirty="0" smtClean="0">
                        <a:ln>
                          <a:noFill/>
                        </a:ln>
                        <a:solidFill>
                          <a:schemeClr val="bg2">
                            <a:lumMod val="25000"/>
                          </a:schemeClr>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tx1"/>
                          </a:solidFill>
                          <a:effectLst/>
                          <a:latin typeface="Times New Roman" pitchFamily="18" charset="0"/>
                        </a:rPr>
                        <a:t>25.04.</a:t>
                      </a: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14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0" i="0" u="none" strike="noStrike" cap="none" normalizeH="0" baseline="0" dirty="0" smtClean="0">
                          <a:ln>
                            <a:noFill/>
                          </a:ln>
                          <a:solidFill>
                            <a:schemeClr val="bg2">
                              <a:lumMod val="25000"/>
                            </a:schemeClr>
                          </a:solidFill>
                          <a:effectLst/>
                          <a:latin typeface="Times New Roman" pitchFamily="18" charset="0"/>
                        </a:rPr>
                        <a:t>Литвин М.К.</a:t>
                      </a:r>
                      <a:endParaRPr kumimoji="0" lang="ru-RU" sz="2000" b="0" i="0" u="none" strike="noStrike" cap="none" normalizeH="0" baseline="0" dirty="0" smtClean="0">
                        <a:ln>
                          <a:noFill/>
                        </a:ln>
                        <a:solidFill>
                          <a:schemeClr val="bg2">
                            <a:lumMod val="25000"/>
                          </a:schemeClr>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tx1"/>
                          </a:solidFill>
                          <a:effectLst/>
                          <a:latin typeface="Times New Roman" pitchFamily="18" charset="0"/>
                        </a:rPr>
                        <a:t>28.04.</a:t>
                      </a: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0" i="0" u="none" strike="noStrike" cap="none" normalizeH="0" baseline="0" dirty="0" smtClean="0">
                          <a:ln>
                            <a:noFill/>
                          </a:ln>
                          <a:solidFill>
                            <a:schemeClr val="bg2">
                              <a:lumMod val="25000"/>
                            </a:schemeClr>
                          </a:solidFill>
                          <a:effectLst/>
                          <a:latin typeface="Times New Roman" pitchFamily="18" charset="0"/>
                        </a:rPr>
                        <a:t>Петренко Г.В.</a:t>
                      </a:r>
                      <a:endParaRPr kumimoji="0" lang="ru-RU" sz="2000" b="0" i="0" u="none" strike="noStrike" cap="none" normalizeH="0" baseline="0" dirty="0" smtClean="0">
                        <a:ln>
                          <a:noFill/>
                        </a:ln>
                        <a:solidFill>
                          <a:schemeClr val="bg2">
                            <a:lumMod val="25000"/>
                          </a:schemeClr>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tx1"/>
                          </a:solidFill>
                          <a:effectLst/>
                          <a:latin typeface="Times New Roman" pitchFamily="18" charset="0"/>
                        </a:rPr>
                        <a:t>20.03.</a:t>
                      </a: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0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uk-UA" sz="2000" b="0" i="0" u="none" strike="noStrike" cap="none" normalizeH="0" baseline="0" dirty="0" smtClean="0">
                          <a:ln>
                            <a:noFill/>
                          </a:ln>
                          <a:solidFill>
                            <a:schemeClr val="bg2">
                              <a:lumMod val="25000"/>
                            </a:schemeClr>
                          </a:solidFill>
                          <a:effectLst/>
                          <a:latin typeface="Times New Roman" pitchFamily="18" charset="0"/>
                        </a:rPr>
                        <a:t>Петрова Н.В.</a:t>
                      </a:r>
                      <a:endParaRPr kumimoji="0" lang="ru-RU" sz="2000" b="0" i="0" u="none" strike="noStrike" cap="none" normalizeH="0" baseline="0" dirty="0" smtClean="0">
                        <a:ln>
                          <a:noFill/>
                        </a:ln>
                        <a:solidFill>
                          <a:schemeClr val="bg2">
                            <a:lumMod val="25000"/>
                          </a:schemeClr>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tx1"/>
                          </a:solidFill>
                          <a:effectLst/>
                          <a:latin typeface="Times New Roman" pitchFamily="18" charset="0"/>
                        </a:rPr>
                        <a:t>11.04.</a:t>
                      </a: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r>
                        <a:rPr lang="uk-UA" sz="2000" dirty="0" smtClean="0">
                          <a:solidFill>
                            <a:schemeClr val="bg2">
                              <a:lumMod val="25000"/>
                            </a:schemeClr>
                          </a:solidFill>
                          <a:latin typeface="Times New Roman" pitchFamily="18" charset="0"/>
                          <a:cs typeface="Times New Roman" pitchFamily="18" charset="0"/>
                        </a:rPr>
                        <a:t>Шевченко К.І.</a:t>
                      </a:r>
                      <a:endParaRPr lang="ru-RU" sz="2000" dirty="0">
                        <a:solidFill>
                          <a:schemeClr val="bg2">
                            <a:lumMod val="25000"/>
                          </a:schemeClr>
                        </a:solidFill>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tx1"/>
                          </a:solidFill>
                          <a:effectLst/>
                          <a:latin typeface="Times New Roman" pitchFamily="18" charset="0"/>
                        </a:rPr>
                        <a:t>03.04.</a:t>
                      </a: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19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0" i="0" u="none" strike="noStrike" cap="none" normalizeH="0" baseline="0" dirty="0" err="1" smtClean="0">
                          <a:ln>
                            <a:noFill/>
                          </a:ln>
                          <a:solidFill>
                            <a:schemeClr val="bg2">
                              <a:lumMod val="25000"/>
                            </a:schemeClr>
                          </a:solidFill>
                          <a:effectLst/>
                          <a:latin typeface="Times New Roman" pitchFamily="18" charset="0"/>
                        </a:rPr>
                        <a:t>Юхимчук</a:t>
                      </a:r>
                      <a:r>
                        <a:rPr kumimoji="0" lang="uk-UA" sz="2000" b="0" i="0" u="none" strike="noStrike" cap="none" normalizeH="0" baseline="0" dirty="0" smtClean="0">
                          <a:ln>
                            <a:noFill/>
                          </a:ln>
                          <a:solidFill>
                            <a:schemeClr val="bg2">
                              <a:lumMod val="25000"/>
                            </a:schemeClr>
                          </a:solidFill>
                          <a:effectLst/>
                          <a:latin typeface="Times New Roman" pitchFamily="18" charset="0"/>
                        </a:rPr>
                        <a:t> А.А.</a:t>
                      </a:r>
                      <a:endParaRPr kumimoji="0" lang="ru-RU" sz="2000" b="0" i="0" u="none" strike="noStrike" cap="none" normalizeH="0" baseline="0" dirty="0" smtClean="0">
                        <a:ln>
                          <a:noFill/>
                        </a:ln>
                        <a:solidFill>
                          <a:schemeClr val="bg2">
                            <a:lumMod val="25000"/>
                          </a:schemeClr>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2E3AC"/>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uk-UA" sz="2000" b="1" i="0" u="none" strike="noStrike" cap="none" normalizeH="0" baseline="0" dirty="0" smtClean="0">
                          <a:ln>
                            <a:noFill/>
                          </a:ln>
                          <a:solidFill>
                            <a:schemeClr val="tx1"/>
                          </a:solidFill>
                          <a:effectLst/>
                          <a:latin typeface="Times New Roman" pitchFamily="18" charset="0"/>
                        </a:rPr>
                        <a:t>23.03.</a:t>
                      </a:r>
                      <a:endParaRPr kumimoji="0" lang="ru-RU"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143000" y="274638"/>
            <a:ext cx="8001000" cy="1143000"/>
          </a:xfrm>
        </p:spPr>
        <p:txBody>
          <a:bodyPr/>
          <a:lstStyle/>
          <a:p>
            <a:pPr algn="ctr" fontAlgn="auto">
              <a:spcAft>
                <a:spcPts val="0"/>
              </a:spcAft>
              <a:defRPr/>
            </a:pPr>
            <a:r>
              <a:rPr lang="uk-UA" sz="3200" b="1" dirty="0" smtClean="0">
                <a:solidFill>
                  <a:schemeClr val="tx2">
                    <a:satMod val="130000"/>
                  </a:schemeClr>
                </a:solidFill>
                <a:latin typeface="Times New Roman" pitchFamily="18" charset="0"/>
                <a:cs typeface="Times New Roman" pitchFamily="18" charset="0"/>
              </a:rPr>
              <a:t>Протоколи засідання атестаційної комісії</a:t>
            </a:r>
          </a:p>
        </p:txBody>
      </p:sp>
      <p:sp>
        <p:nvSpPr>
          <p:cNvPr id="57346" name="Rectangle 3"/>
          <p:cNvSpPr>
            <a:spLocks noGrp="1" noChangeArrowheads="1"/>
          </p:cNvSpPr>
          <p:nvPr>
            <p:ph idx="1"/>
          </p:nvPr>
        </p:nvSpPr>
        <p:spPr>
          <a:xfrm>
            <a:off x="1435100" y="1447800"/>
            <a:ext cx="7499350" cy="3581400"/>
          </a:xfrm>
        </p:spPr>
        <p:txBody>
          <a:bodyPr/>
          <a:lstStyle/>
          <a:p>
            <a:pPr>
              <a:lnSpc>
                <a:spcPct val="90000"/>
              </a:lnSpc>
              <a:buFont typeface="Wingdings" pitchFamily="2" charset="2"/>
              <a:buNone/>
            </a:pPr>
            <a:r>
              <a:rPr lang="uk-UA" sz="2800" smtClean="0">
                <a:solidFill>
                  <a:srgbClr val="3333CC"/>
                </a:solidFill>
                <a:latin typeface="Times New Roman" pitchFamily="18" charset="0"/>
              </a:rPr>
              <a:t>Протоколи засідань атестаційної комісії оформлюються згідно з </a:t>
            </a:r>
          </a:p>
          <a:p>
            <a:pPr algn="ctr">
              <a:lnSpc>
                <a:spcPct val="90000"/>
              </a:lnSpc>
              <a:buFont typeface="Wingdings" pitchFamily="2" charset="2"/>
              <a:buNone/>
            </a:pPr>
            <a:r>
              <a:rPr lang="uk-UA" smtClean="0">
                <a:solidFill>
                  <a:srgbClr val="3333CC"/>
                </a:solidFill>
                <a:latin typeface="Times New Roman" pitchFamily="18" charset="0"/>
              </a:rPr>
              <a:t>Інструкцією з ведення ділової документації   у загальноосвітніх навчальних закладах І-ІІІ ступенів,</a:t>
            </a:r>
          </a:p>
          <a:p>
            <a:pPr>
              <a:lnSpc>
                <a:spcPct val="90000"/>
              </a:lnSpc>
              <a:buFont typeface="Wingdings" pitchFamily="2" charset="2"/>
              <a:buNone/>
            </a:pPr>
            <a:r>
              <a:rPr lang="uk-UA" sz="2000" i="1" smtClean="0">
                <a:solidFill>
                  <a:srgbClr val="3333CC"/>
                </a:solidFill>
                <a:latin typeface="Times New Roman" pitchFamily="18" charset="0"/>
              </a:rPr>
              <a:t>Затвердженої наказом Міністерства освіти і науки України від 23.06.2000 № 240</a:t>
            </a:r>
            <a:endParaRPr lang="ru-RU" sz="2000" i="1" smtClean="0">
              <a:solidFill>
                <a:srgbClr val="3333CC"/>
              </a:solidFill>
              <a:latin typeface="Times New Roman" pitchFamily="18" charset="0"/>
            </a:endParaRPr>
          </a:p>
        </p:txBody>
      </p:sp>
      <p:sp>
        <p:nvSpPr>
          <p:cNvPr id="57347" name="Прямоугольник 3"/>
          <p:cNvSpPr>
            <a:spLocks noChangeArrowheads="1"/>
          </p:cNvSpPr>
          <p:nvPr/>
        </p:nvSpPr>
        <p:spPr bwMode="auto">
          <a:xfrm>
            <a:off x="1447800" y="5105400"/>
            <a:ext cx="6858000" cy="708025"/>
          </a:xfrm>
          <a:prstGeom prst="rect">
            <a:avLst/>
          </a:prstGeom>
          <a:noFill/>
          <a:ln w="9525">
            <a:noFill/>
            <a:miter lim="800000"/>
            <a:headEnd/>
            <a:tailEnd/>
          </a:ln>
        </p:spPr>
        <p:txBody>
          <a:bodyPr>
            <a:spAutoFit/>
          </a:bodyPr>
          <a:lstStyle/>
          <a:p>
            <a:r>
              <a:rPr lang="uk-UA" b="1">
                <a:solidFill>
                  <a:srgbClr val="C00000"/>
                </a:solidFill>
                <a:latin typeface="Times New Roman" pitchFamily="18" charset="0"/>
                <a:cs typeface="Times New Roman" pitchFamily="18" charset="0"/>
              </a:rPr>
              <a:t>Наявність журналів реєстрації протоколів засідання атестаційної комісії</a:t>
            </a:r>
            <a:endParaRPr lang="ru-RU" b="1">
              <a:solidFill>
                <a:srgbClr val="C00000"/>
              </a:solidFill>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1295400" y="498475"/>
            <a:ext cx="7391400" cy="5562600"/>
          </a:xfrm>
          <a:prstGeom prst="rect">
            <a:avLst/>
          </a:prstGeom>
          <a:noFill/>
          <a:ln w="9525">
            <a:noFill/>
            <a:miter lim="800000"/>
            <a:headEnd/>
            <a:tailEnd/>
          </a:ln>
        </p:spPr>
        <p:txBody>
          <a:bodyPr tIns="152352" bIns="38088" anchor="ctr">
            <a:spAutoFit/>
          </a:bodyPr>
          <a:lstStyle/>
          <a:p>
            <a:pPr>
              <a:tabLst>
                <a:tab pos="228600" algn="l"/>
              </a:tabLst>
            </a:pPr>
            <a:r>
              <a:rPr lang="uk-UA" sz="1600" b="1" i="1" u="sng">
                <a:solidFill>
                  <a:srgbClr val="FF0000"/>
                </a:solidFill>
                <a:latin typeface="Times New Roman" pitchFamily="18" charset="0"/>
                <a:cs typeface="Times New Roman" pitchFamily="18" charset="0"/>
              </a:rPr>
              <a:t>ЗРАЗОК</a:t>
            </a:r>
            <a:endParaRPr lang="ru-RU" sz="1000">
              <a:latin typeface="Times New Roman" pitchFamily="18" charset="0"/>
              <a:cs typeface="Times New Roman" pitchFamily="18" charset="0"/>
            </a:endParaRPr>
          </a:p>
          <a:p>
            <a:pPr algn="r" eaLnBrk="0" hangingPunct="0">
              <a:tabLst>
                <a:tab pos="228600" algn="l"/>
              </a:tabLst>
            </a:pPr>
            <a:r>
              <a:rPr lang="uk-UA" sz="1600">
                <a:latin typeface="Times New Roman" pitchFamily="18" charset="0"/>
                <a:cs typeface="Times New Roman" pitchFamily="18" charset="0"/>
              </a:rPr>
              <a:t>Голові атестаційної комісії ІІ рівня</a:t>
            </a:r>
            <a:endParaRPr lang="ru-RU" sz="1000">
              <a:latin typeface="Times New Roman" pitchFamily="18" charset="0"/>
              <a:cs typeface="Times New Roman" pitchFamily="18" charset="0"/>
            </a:endParaRPr>
          </a:p>
          <a:p>
            <a:pPr algn="r" eaLnBrk="0" hangingPunct="0">
              <a:tabLst>
                <a:tab pos="228600" algn="l"/>
              </a:tabLst>
            </a:pPr>
            <a:r>
              <a:rPr lang="uk-UA" sz="1600">
                <a:latin typeface="Times New Roman" pitchFamily="18" charset="0"/>
                <a:cs typeface="Times New Roman" pitchFamily="18" charset="0"/>
              </a:rPr>
              <a:t>при ____________________</a:t>
            </a:r>
            <a:endParaRPr lang="ru-RU" sz="1000">
              <a:latin typeface="Times New Roman" pitchFamily="18" charset="0"/>
              <a:cs typeface="Times New Roman" pitchFamily="18" charset="0"/>
            </a:endParaRPr>
          </a:p>
          <a:p>
            <a:pPr algn="r" eaLnBrk="0" hangingPunct="0">
              <a:tabLst>
                <a:tab pos="228600" algn="l"/>
              </a:tabLst>
            </a:pPr>
            <a:r>
              <a:rPr lang="uk-UA" sz="1600">
                <a:latin typeface="Times New Roman" pitchFamily="18" charset="0"/>
                <a:cs typeface="Times New Roman" pitchFamily="18" charset="0"/>
              </a:rPr>
              <a:t>Харківської міської ради</a:t>
            </a:r>
            <a:endParaRPr lang="ru-RU" sz="1000">
              <a:latin typeface="Times New Roman" pitchFamily="18" charset="0"/>
              <a:cs typeface="Times New Roman" pitchFamily="18" charset="0"/>
            </a:endParaRPr>
          </a:p>
          <a:p>
            <a:pPr algn="r" eaLnBrk="0" hangingPunct="0">
              <a:tabLst>
                <a:tab pos="228600" algn="l"/>
              </a:tabLst>
            </a:pPr>
            <a:r>
              <a:rPr lang="uk-UA" sz="1600">
                <a:latin typeface="Times New Roman" pitchFamily="18" charset="0"/>
                <a:cs typeface="Times New Roman" pitchFamily="18" charset="0"/>
              </a:rPr>
              <a:t>______________</a:t>
            </a:r>
            <a:endParaRPr lang="uk-UA" sz="1400" b="1" i="1">
              <a:latin typeface="Times New Roman" pitchFamily="18" charset="0"/>
              <a:cs typeface="Times New Roman" pitchFamily="18" charset="0"/>
            </a:endParaRPr>
          </a:p>
          <a:p>
            <a:pPr eaLnBrk="0" hangingPunct="0">
              <a:tabLst>
                <a:tab pos="228600" algn="l"/>
              </a:tabLst>
            </a:pPr>
            <a:endParaRPr lang="uk-UA" sz="1600" b="1">
              <a:latin typeface="Times New Roman" pitchFamily="18" charset="0"/>
              <a:cs typeface="Times New Roman" pitchFamily="18" charset="0"/>
            </a:endParaRPr>
          </a:p>
          <a:p>
            <a:pPr algn="ctr" eaLnBrk="0" hangingPunct="0">
              <a:tabLst>
                <a:tab pos="228600" algn="l"/>
              </a:tabLst>
            </a:pPr>
            <a:r>
              <a:rPr lang="uk-UA" sz="1600" b="1">
                <a:latin typeface="Times New Roman" pitchFamily="18" charset="0"/>
                <a:cs typeface="Times New Roman" pitchFamily="18" charset="0"/>
              </a:rPr>
              <a:t>ПОДАННЯ</a:t>
            </a:r>
          </a:p>
          <a:p>
            <a:pPr algn="ctr" eaLnBrk="0" hangingPunct="0">
              <a:tabLst>
                <a:tab pos="228600" algn="l"/>
              </a:tabLst>
            </a:pPr>
            <a:endParaRPr lang="uk-UA" sz="1300" b="1">
              <a:latin typeface="Times New Roman" pitchFamily="18" charset="0"/>
              <a:cs typeface="Times New Roman" pitchFamily="18" charset="0"/>
            </a:endParaRPr>
          </a:p>
          <a:p>
            <a:pPr algn="just" eaLnBrk="0" hangingPunct="0">
              <a:tabLst>
                <a:tab pos="228600" algn="l"/>
              </a:tabLst>
            </a:pPr>
            <a:r>
              <a:rPr lang="uk-UA" sz="1600">
                <a:latin typeface="Times New Roman" pitchFamily="18" charset="0"/>
                <a:cs typeface="Times New Roman" pitchFamily="18" charset="0"/>
              </a:rPr>
              <a:t>		Атестаційна комісія </a:t>
            </a:r>
            <a:r>
              <a:rPr lang="uk-UA" sz="1600">
                <a:solidFill>
                  <a:srgbClr val="FF0000"/>
                </a:solidFill>
                <a:latin typeface="Times New Roman" pitchFamily="18" charset="0"/>
                <a:cs typeface="Times New Roman" pitchFamily="18" charset="0"/>
              </a:rPr>
              <a:t>ПОВНА НАЗВА ЗАКЛАДУ </a:t>
            </a:r>
            <a:r>
              <a:rPr lang="uk-UA" sz="1600">
                <a:latin typeface="Times New Roman" pitchFamily="18" charset="0"/>
                <a:cs typeface="Times New Roman" pitchFamily="18" charset="0"/>
              </a:rPr>
              <a:t>просить розглянути на засіданні атестаційної комісії ІІ рівня питання про атестацію таких працівників:</a:t>
            </a:r>
            <a:endParaRPr lang="ru-RU" sz="1000">
              <a:latin typeface="Times New Roman" pitchFamily="18" charset="0"/>
              <a:cs typeface="Times New Roman" pitchFamily="18" charset="0"/>
            </a:endParaRPr>
          </a:p>
          <a:p>
            <a:pPr algn="just" eaLnBrk="0" hangingPunct="0">
              <a:buFontTx/>
              <a:buChar char="•"/>
              <a:tabLst>
                <a:tab pos="228600" algn="l"/>
              </a:tabLst>
            </a:pPr>
            <a:r>
              <a:rPr lang="uk-UA" sz="1600">
                <a:latin typeface="Times New Roman" pitchFamily="18" charset="0"/>
                <a:cs typeface="Times New Roman" pitchFamily="18" charset="0"/>
              </a:rPr>
              <a:t>Коршак Олени Анатоліївни – вчителя біології, на відповідність раніше присвоєній кваліфікаційній категорії «спеціаліст вищої категорії». </a:t>
            </a:r>
            <a:endParaRPr lang="ru-RU" sz="1000">
              <a:latin typeface="Times New Roman" pitchFamily="18" charset="0"/>
              <a:cs typeface="Times New Roman" pitchFamily="18" charset="0"/>
            </a:endParaRPr>
          </a:p>
          <a:p>
            <a:pPr algn="just" eaLnBrk="0" hangingPunct="0">
              <a:buFontTx/>
              <a:buChar char="•"/>
              <a:tabLst>
                <a:tab pos="228600" algn="l"/>
              </a:tabLst>
            </a:pPr>
            <a:r>
              <a:rPr lang="uk-UA" sz="1600">
                <a:latin typeface="Times New Roman" pitchFamily="18" charset="0"/>
                <a:cs typeface="Times New Roman" pitchFamily="18" charset="0"/>
              </a:rPr>
              <a:t>Носенко Володимира Вікторовича – вчителя фізичної культури, на присвоєння кваліфікаційної категорії «спеціаліст вищої категорії».</a:t>
            </a:r>
            <a:endParaRPr lang="ru-RU" sz="1000">
              <a:latin typeface="Times New Roman" pitchFamily="18" charset="0"/>
              <a:cs typeface="Times New Roman" pitchFamily="18" charset="0"/>
            </a:endParaRPr>
          </a:p>
          <a:p>
            <a:pPr algn="just" eaLnBrk="0" hangingPunct="0">
              <a:tabLst>
                <a:tab pos="228600" algn="l"/>
              </a:tabLst>
            </a:pPr>
            <a:endParaRPr lang="uk-UA" sz="1600">
              <a:latin typeface="Times New Roman" pitchFamily="18" charset="0"/>
              <a:cs typeface="Times New Roman" pitchFamily="18" charset="0"/>
            </a:endParaRPr>
          </a:p>
          <a:p>
            <a:pPr algn="just" eaLnBrk="0" hangingPunct="0">
              <a:tabLst>
                <a:tab pos="228600" algn="l"/>
              </a:tabLst>
            </a:pPr>
            <a:r>
              <a:rPr lang="uk-UA" sz="1600">
                <a:latin typeface="Times New Roman" pitchFamily="18" charset="0"/>
                <a:cs typeface="Times New Roman" pitchFamily="18" charset="0"/>
              </a:rPr>
              <a:t>До цього додаються:</a:t>
            </a:r>
            <a:endParaRPr lang="ru-RU" sz="1000">
              <a:latin typeface="Times New Roman" pitchFamily="18" charset="0"/>
              <a:cs typeface="Times New Roman" pitchFamily="18" charset="0"/>
            </a:endParaRPr>
          </a:p>
          <a:p>
            <a:pPr algn="just" eaLnBrk="0" hangingPunct="0">
              <a:buFontTx/>
              <a:buChar char="•"/>
              <a:tabLst>
                <a:tab pos="228600" algn="l"/>
              </a:tabLst>
            </a:pPr>
            <a:r>
              <a:rPr lang="uk-UA" sz="1600">
                <a:latin typeface="Times New Roman" pitchFamily="18" charset="0"/>
                <a:cs typeface="Times New Roman" pitchFamily="18" charset="0"/>
              </a:rPr>
              <a:t>Атестаційний лист в 2-х примірниках на кожного, хто атестується.</a:t>
            </a:r>
            <a:endParaRPr lang="ru-RU" sz="1000">
              <a:latin typeface="Times New Roman" pitchFamily="18" charset="0"/>
              <a:cs typeface="Times New Roman" pitchFamily="18" charset="0"/>
            </a:endParaRPr>
          </a:p>
          <a:p>
            <a:pPr algn="just" eaLnBrk="0" hangingPunct="0">
              <a:buFontTx/>
              <a:buChar char="•"/>
              <a:tabLst>
                <a:tab pos="228600" algn="l"/>
              </a:tabLst>
            </a:pPr>
            <a:r>
              <a:rPr lang="uk-UA" sz="1600">
                <a:latin typeface="Times New Roman" pitchFamily="18" charset="0"/>
                <a:cs typeface="Times New Roman" pitchFamily="18" charset="0"/>
              </a:rPr>
              <a:t>Витяг з наказу про затвердження рішення атестаційної комісії </a:t>
            </a:r>
            <a:r>
              <a:rPr lang="uk-UA" sz="1600">
                <a:solidFill>
                  <a:srgbClr val="FF0000"/>
                </a:solidFill>
                <a:latin typeface="Times New Roman" pitchFamily="18" charset="0"/>
                <a:cs typeface="Times New Roman" pitchFamily="18" charset="0"/>
              </a:rPr>
              <a:t>ПОВНА НАЗВА ЗАКЛАДУ</a:t>
            </a:r>
            <a:r>
              <a:rPr lang="uk-UA" sz="1600">
                <a:latin typeface="Times New Roman" pitchFamily="18" charset="0"/>
                <a:cs typeface="Times New Roman" pitchFamily="18" charset="0"/>
              </a:rPr>
              <a:t>.</a:t>
            </a:r>
            <a:endParaRPr lang="ru-RU" sz="1000">
              <a:latin typeface="Times New Roman" pitchFamily="18" charset="0"/>
              <a:cs typeface="Times New Roman" pitchFamily="18" charset="0"/>
            </a:endParaRPr>
          </a:p>
          <a:p>
            <a:pPr eaLnBrk="0" hangingPunct="0">
              <a:tabLst>
                <a:tab pos="228600" algn="l"/>
              </a:tabLst>
            </a:pPr>
            <a:r>
              <a:rPr lang="uk-UA" sz="1600">
                <a:latin typeface="Times New Roman" pitchFamily="18" charset="0"/>
                <a:cs typeface="Times New Roman" pitchFamily="18" charset="0"/>
              </a:rPr>
              <a:t>	</a:t>
            </a:r>
          </a:p>
          <a:p>
            <a:pPr eaLnBrk="0" hangingPunct="0">
              <a:tabLst>
                <a:tab pos="228600" algn="l"/>
              </a:tabLst>
            </a:pPr>
            <a:r>
              <a:rPr lang="uk-UA" sz="1600">
                <a:latin typeface="Times New Roman" pitchFamily="18" charset="0"/>
                <a:cs typeface="Times New Roman" pitchFamily="18" charset="0"/>
              </a:rPr>
              <a:t>Директор </a:t>
            </a:r>
            <a:r>
              <a:rPr lang="uk-UA" sz="1600">
                <a:solidFill>
                  <a:srgbClr val="FF0000"/>
                </a:solidFill>
                <a:latin typeface="Times New Roman" pitchFamily="18" charset="0"/>
                <a:cs typeface="Times New Roman" pitchFamily="18" charset="0"/>
              </a:rPr>
              <a:t> НАЗВА ЗАКЛАДУ				О.І.Іванова</a:t>
            </a:r>
            <a:endParaRPr lang="ru-RU" sz="1000">
              <a:latin typeface="Times New Roman" pitchFamily="18" charset="0"/>
              <a:cs typeface="Times New Roman" pitchFamily="18" charset="0"/>
            </a:endParaRPr>
          </a:p>
          <a:p>
            <a:pPr eaLnBrk="0" hangingPunct="0">
              <a:tabLst>
                <a:tab pos="228600" algn="l"/>
              </a:tabLst>
            </a:pPr>
            <a:r>
              <a:rPr lang="uk-UA" sz="1600">
                <a:latin typeface="Times New Roman" pitchFamily="18" charset="0"/>
                <a:cs typeface="Times New Roman" pitchFamily="18" charset="0"/>
              </a:rPr>
              <a:t>Печатка</a:t>
            </a:r>
            <a:endParaRPr lang="uk-UA" sz="1800">
              <a:latin typeface="Times New Roman" pitchFamily="18" charset="0"/>
              <a:cs typeface="Times New Roman" pitchFamily="18" charset="0"/>
            </a:endParaRPr>
          </a:p>
        </p:txBody>
      </p:sp>
      <p:sp>
        <p:nvSpPr>
          <p:cNvPr id="58370" name="TextBox 4"/>
          <p:cNvSpPr txBox="1">
            <a:spLocks noChangeArrowheads="1"/>
          </p:cNvSpPr>
          <p:nvPr/>
        </p:nvSpPr>
        <p:spPr bwMode="auto">
          <a:xfrm>
            <a:off x="1295400" y="1219200"/>
            <a:ext cx="2236788" cy="708025"/>
          </a:xfrm>
          <a:prstGeom prst="rect">
            <a:avLst/>
          </a:prstGeom>
          <a:noFill/>
          <a:ln w="9525">
            <a:noFill/>
            <a:miter lim="800000"/>
            <a:headEnd/>
            <a:tailEnd/>
          </a:ln>
        </p:spPr>
        <p:txBody>
          <a:bodyPr wrap="none">
            <a:spAutoFit/>
          </a:bodyPr>
          <a:lstStyle/>
          <a:p>
            <a:r>
              <a:rPr lang="uk-UA" i="1">
                <a:latin typeface="Times New Roman" pitchFamily="18" charset="0"/>
                <a:cs typeface="Times New Roman" pitchFamily="18" charset="0"/>
              </a:rPr>
              <a:t>Місце для штампу</a:t>
            </a:r>
            <a:endParaRPr lang="uk-UA" sz="1800" b="1" i="1">
              <a:latin typeface="Arial" charset="0"/>
              <a:cs typeface="Times New Roman" pitchFamily="18" charset="0"/>
            </a:endParaRPr>
          </a:p>
          <a:p>
            <a:endParaRPr lang="ru-RU"/>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14400" y="1447800"/>
          <a:ext cx="7924800" cy="5040313"/>
        </p:xfrm>
        <a:graphic>
          <a:graphicData uri="http://schemas.openxmlformats.org/drawingml/2006/table">
            <a:tbl>
              <a:tblPr/>
              <a:tblGrid>
                <a:gridCol w="457200"/>
                <a:gridCol w="876300"/>
                <a:gridCol w="1177925"/>
                <a:gridCol w="1254125"/>
                <a:gridCol w="720725"/>
                <a:gridCol w="814388"/>
                <a:gridCol w="655637"/>
                <a:gridCol w="814388"/>
                <a:gridCol w="1154112"/>
              </a:tblGrid>
              <a:tr h="11525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з\п</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uk-UA"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П.І.Б.</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Освіта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Спеціальність за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дипломом</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Посада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Стаж педагогіч-ної роботи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Стаж роботи на посаді</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Курси підвищення кваліфіка-ція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На що претендує під час атестації</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36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Коршак Олена Анатоліївна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Вища, Харківський державний педагогічний інститут ім. Г.С. Сковороди 2000р.</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УМО НАПН України, інститут менеджменту та психології, 2010р.</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Вчитель української мови та літератури;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управління навчальним закладом</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Вчитель біології</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22,5 років</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8 років</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УМО НАПН України, інститут менеджменту та психології, 2010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Відповідає раніше присвоєній кваліфікаційній категорії «спеціаліст вищої категорії»</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525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Носенко Володимир Вікторович</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Вища, Харківський університет внутрішніх справ 2000р.</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Психолог, викладач</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Вчитель фізичної культури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13,6 років</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5,9 років</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Магістратура2011 НТУ «ХПІ»</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Присвоєння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Times New Roman" pitchFamily="18" charset="0"/>
                        </a:rPr>
                        <a:t>«спеціаліст вищої категорії»</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697" marR="4569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9435" name="Rectangle 1"/>
          <p:cNvSpPr>
            <a:spLocks noChangeArrowheads="1"/>
          </p:cNvSpPr>
          <p:nvPr/>
        </p:nvSpPr>
        <p:spPr bwMode="auto">
          <a:xfrm>
            <a:off x="3429000" y="533400"/>
            <a:ext cx="2638425" cy="338138"/>
          </a:xfrm>
          <a:prstGeom prst="rect">
            <a:avLst/>
          </a:prstGeom>
          <a:noFill/>
          <a:ln w="9525">
            <a:noFill/>
            <a:miter lim="800000"/>
            <a:headEnd/>
            <a:tailEnd/>
          </a:ln>
        </p:spPr>
        <p:txBody>
          <a:bodyPr wrap="none" anchor="ctr">
            <a:spAutoFit/>
          </a:bodyPr>
          <a:lstStyle/>
          <a:p>
            <a:pPr algn="r"/>
            <a:r>
              <a:rPr lang="uk-UA" sz="1600">
                <a:solidFill>
                  <a:srgbClr val="FF0000"/>
                </a:solidFill>
                <a:latin typeface="Times New Roman" pitchFamily="18" charset="0"/>
                <a:cs typeface="Times New Roman" pitchFamily="18" charset="0"/>
              </a:rPr>
              <a:t>ПОВНА НАЗВА ЗАКЛАДУ</a:t>
            </a:r>
            <a:endParaRPr lang="ru-RU" sz="1000">
              <a:latin typeface="Arial" charset="0"/>
            </a:endParaRPr>
          </a:p>
        </p:txBody>
      </p:sp>
      <p:sp>
        <p:nvSpPr>
          <p:cNvPr id="59436" name="TextBox 3"/>
          <p:cNvSpPr txBox="1">
            <a:spLocks noChangeArrowheads="1"/>
          </p:cNvSpPr>
          <p:nvPr/>
        </p:nvSpPr>
        <p:spPr bwMode="auto">
          <a:xfrm>
            <a:off x="3124200" y="152400"/>
            <a:ext cx="5856288" cy="369888"/>
          </a:xfrm>
          <a:prstGeom prst="rect">
            <a:avLst/>
          </a:prstGeom>
          <a:noFill/>
          <a:ln w="9525">
            <a:noFill/>
            <a:miter lim="800000"/>
            <a:headEnd/>
            <a:tailEnd/>
          </a:ln>
        </p:spPr>
        <p:txBody>
          <a:bodyPr wrap="none">
            <a:spAutoFit/>
          </a:bodyPr>
          <a:lstStyle/>
          <a:p>
            <a:r>
              <a:rPr lang="uk-UA" sz="1800" b="1" i="1">
                <a:solidFill>
                  <a:srgbClr val="FF0000"/>
                </a:solidFill>
                <a:latin typeface="Times New Roman" pitchFamily="18" charset="0"/>
                <a:cs typeface="Times New Roman" pitchFamily="18" charset="0"/>
              </a:rPr>
              <a:t>12 примірників  (кількість членів атестаційної комісії</a:t>
            </a:r>
            <a:r>
              <a:rPr lang="uk-UA" sz="1600" b="1" i="1">
                <a:solidFill>
                  <a:srgbClr val="FF0000"/>
                </a:solidFill>
                <a:latin typeface="Times New Roman" pitchFamily="18" charset="0"/>
                <a:cs typeface="Times New Roman" pitchFamily="18" charset="0"/>
              </a:rPr>
              <a:t>)</a:t>
            </a:r>
            <a:endParaRPr lang="ru-RU" sz="1600" b="1">
              <a:latin typeface="Times New Roman" pitchFamily="18" charset="0"/>
              <a:cs typeface="Times New Roman" pitchFamily="18" charset="0"/>
            </a:endParaRPr>
          </a:p>
        </p:txBody>
      </p:sp>
      <p:sp>
        <p:nvSpPr>
          <p:cNvPr id="59437" name="TextBox 4"/>
          <p:cNvSpPr txBox="1">
            <a:spLocks noChangeArrowheads="1"/>
          </p:cNvSpPr>
          <p:nvPr/>
        </p:nvSpPr>
        <p:spPr bwMode="auto">
          <a:xfrm>
            <a:off x="2209800" y="6550025"/>
            <a:ext cx="5137150" cy="307975"/>
          </a:xfrm>
          <a:prstGeom prst="rect">
            <a:avLst/>
          </a:prstGeom>
          <a:noFill/>
          <a:ln w="9525">
            <a:noFill/>
            <a:miter lim="800000"/>
            <a:headEnd/>
            <a:tailEnd/>
          </a:ln>
        </p:spPr>
        <p:txBody>
          <a:bodyPr>
            <a:spAutoFit/>
          </a:bodyPr>
          <a:lstStyle/>
          <a:p>
            <a:pPr algn="r" eaLnBrk="0" hangingPunct="0"/>
            <a:r>
              <a:rPr lang="uk-UA" sz="1400">
                <a:latin typeface="Times New Roman" pitchFamily="18" charset="0"/>
                <a:cs typeface="Times New Roman" pitchFamily="18" charset="0"/>
              </a:rPr>
              <a:t>Керівник установи                                                                 Підпис</a:t>
            </a:r>
            <a:endParaRPr lang="ru-RU" sz="1400">
              <a:latin typeface="Times New Roman" pitchFamily="18" charset="0"/>
              <a:cs typeface="Times New Roman" pitchFamily="18" charset="0"/>
            </a:endParaRPr>
          </a:p>
        </p:txBody>
      </p:sp>
      <p:sp>
        <p:nvSpPr>
          <p:cNvPr id="59438" name="TextBox 5"/>
          <p:cNvSpPr txBox="1">
            <a:spLocks noChangeArrowheads="1"/>
          </p:cNvSpPr>
          <p:nvPr/>
        </p:nvSpPr>
        <p:spPr bwMode="auto">
          <a:xfrm>
            <a:off x="1371600" y="914400"/>
            <a:ext cx="7177088" cy="400050"/>
          </a:xfrm>
          <a:prstGeom prst="rect">
            <a:avLst/>
          </a:prstGeom>
          <a:noFill/>
          <a:ln w="9525">
            <a:noFill/>
            <a:miter lim="800000"/>
            <a:headEnd/>
            <a:tailEnd/>
          </a:ln>
        </p:spPr>
        <p:txBody>
          <a:bodyPr wrap="none">
            <a:spAutoFit/>
          </a:bodyPr>
          <a:lstStyle/>
          <a:p>
            <a:r>
              <a:rPr lang="uk-UA" sz="1800">
                <a:latin typeface="Times New Roman" pitchFamily="18" charset="0"/>
                <a:cs typeface="Times New Roman" pitchFamily="18" charset="0"/>
              </a:rPr>
              <a:t>Список</a:t>
            </a:r>
            <a:r>
              <a:rPr lang="uk-UA">
                <a:latin typeface="Times New Roman" pitchFamily="18" charset="0"/>
                <a:cs typeface="Times New Roman" pitchFamily="18" charset="0"/>
              </a:rPr>
              <a:t> педагогічних працівників, які атестуються у 201___ році</a:t>
            </a:r>
            <a:endParaRPr lang="ru-RU"/>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1295400" y="284163"/>
            <a:ext cx="7391400" cy="5446712"/>
          </a:xfrm>
          <a:prstGeom prst="rect">
            <a:avLst/>
          </a:prstGeom>
          <a:noFill/>
          <a:ln w="9525">
            <a:noFill/>
            <a:miter lim="800000"/>
            <a:headEnd/>
            <a:tailEnd/>
          </a:ln>
        </p:spPr>
        <p:txBody>
          <a:bodyPr anchor="ctr">
            <a:spAutoFit/>
          </a:bodyPr>
          <a:lstStyle/>
          <a:p>
            <a:pPr algn="r"/>
            <a:r>
              <a:rPr lang="uk-UA" sz="1600" b="1" i="1" u="sng">
                <a:solidFill>
                  <a:srgbClr val="FF0000"/>
                </a:solidFill>
                <a:latin typeface="Times New Roman" pitchFamily="18" charset="0"/>
                <a:cs typeface="Times New Roman" pitchFamily="18" charset="0"/>
              </a:rPr>
              <a:t>ЗРАЗОК</a:t>
            </a:r>
            <a:endParaRPr lang="ru-RU" sz="1000">
              <a:latin typeface="Times New Roman" pitchFamily="18" charset="0"/>
              <a:cs typeface="Times New Roman" pitchFamily="18" charset="0"/>
            </a:endParaRPr>
          </a:p>
          <a:p>
            <a:pPr algn="ctr" eaLnBrk="0" hangingPunct="0"/>
            <a:r>
              <a:rPr lang="uk-UA" sz="1600">
                <a:solidFill>
                  <a:srgbClr val="FF0000"/>
                </a:solidFill>
                <a:latin typeface="Times New Roman" pitchFamily="18" charset="0"/>
                <a:cs typeface="Times New Roman" pitchFamily="18" charset="0"/>
              </a:rPr>
              <a:t>ПОВНА НАЗВА ЗАКЛАДУ</a:t>
            </a:r>
          </a:p>
          <a:p>
            <a:pPr algn="ctr" eaLnBrk="0" hangingPunct="0"/>
            <a:endParaRPr lang="ru-RU" sz="1000">
              <a:latin typeface="Times New Roman" pitchFamily="18" charset="0"/>
              <a:cs typeface="Times New Roman" pitchFamily="18" charset="0"/>
            </a:endParaRPr>
          </a:p>
          <a:p>
            <a:pPr algn="ctr" eaLnBrk="0" hangingPunct="0"/>
            <a:r>
              <a:rPr lang="uk-UA" sz="1600" b="1">
                <a:latin typeface="Times New Roman" pitchFamily="18" charset="0"/>
                <a:cs typeface="Times New Roman" pitchFamily="18" charset="0"/>
              </a:rPr>
              <a:t>Витяг з наказу від__</a:t>
            </a:r>
            <a:r>
              <a:rPr lang="uk-UA" sz="1600">
                <a:latin typeface="Times New Roman" pitchFamily="18" charset="0"/>
                <a:cs typeface="Times New Roman" pitchFamily="18" charset="0"/>
              </a:rPr>
              <a:t>_________ </a:t>
            </a:r>
            <a:r>
              <a:rPr lang="uk-UA" sz="1600" b="1">
                <a:latin typeface="Times New Roman" pitchFamily="18" charset="0"/>
                <a:cs typeface="Times New Roman" pitchFamily="18" charset="0"/>
              </a:rPr>
              <a:t>№ _</a:t>
            </a:r>
            <a:r>
              <a:rPr lang="uk-UA" sz="1600">
                <a:latin typeface="Times New Roman" pitchFamily="18" charset="0"/>
                <a:cs typeface="Times New Roman" pitchFamily="18" charset="0"/>
              </a:rPr>
              <a:t>_</a:t>
            </a:r>
            <a:r>
              <a:rPr lang="uk-UA" sz="1600" b="1">
                <a:latin typeface="Times New Roman" pitchFamily="18" charset="0"/>
                <a:cs typeface="Times New Roman" pitchFamily="18" charset="0"/>
              </a:rPr>
              <a:t>_ </a:t>
            </a:r>
          </a:p>
          <a:p>
            <a:pPr algn="ctr" eaLnBrk="0" hangingPunct="0"/>
            <a:endParaRPr lang="ru-RU" sz="1000">
              <a:latin typeface="Times New Roman" pitchFamily="18" charset="0"/>
              <a:cs typeface="Times New Roman" pitchFamily="18" charset="0"/>
            </a:endParaRPr>
          </a:p>
          <a:p>
            <a:pPr eaLnBrk="0" hangingPunct="0"/>
            <a:r>
              <a:rPr lang="uk-UA" sz="1400">
                <a:latin typeface="Times New Roman" pitchFamily="18" charset="0"/>
                <a:cs typeface="Times New Roman" pitchFamily="18" charset="0"/>
              </a:rPr>
              <a:t>Про затвердження рішення</a:t>
            </a:r>
            <a:endParaRPr lang="ru-RU" sz="1000">
              <a:latin typeface="Times New Roman" pitchFamily="18" charset="0"/>
              <a:cs typeface="Times New Roman" pitchFamily="18" charset="0"/>
            </a:endParaRPr>
          </a:p>
          <a:p>
            <a:pPr eaLnBrk="0" hangingPunct="0"/>
            <a:r>
              <a:rPr lang="uk-UA" sz="1400">
                <a:latin typeface="Times New Roman" pitchFamily="18" charset="0"/>
                <a:cs typeface="Times New Roman" pitchFamily="18" charset="0"/>
              </a:rPr>
              <a:t>атестаційної комісії</a:t>
            </a:r>
            <a:endParaRPr lang="ru-RU" sz="1000">
              <a:latin typeface="Times New Roman" pitchFamily="18" charset="0"/>
              <a:cs typeface="Times New Roman" pitchFamily="18" charset="0"/>
            </a:endParaRPr>
          </a:p>
          <a:p>
            <a:pPr eaLnBrk="0" hangingPunct="0"/>
            <a:r>
              <a:rPr lang="uk-UA" sz="1400">
                <a:latin typeface="Times New Roman" pitchFamily="18" charset="0"/>
                <a:cs typeface="Times New Roman" pitchFamily="18" charset="0"/>
              </a:rPr>
              <a:t>від_____________</a:t>
            </a:r>
          </a:p>
          <a:p>
            <a:pPr eaLnBrk="0" hangingPunct="0"/>
            <a:endParaRPr lang="uk-UA" sz="1400">
              <a:latin typeface="Times New Roman" pitchFamily="18" charset="0"/>
              <a:cs typeface="Times New Roman" pitchFamily="18" charset="0"/>
            </a:endParaRPr>
          </a:p>
          <a:p>
            <a:pPr eaLnBrk="0" hangingPunct="0"/>
            <a:endParaRPr lang="ru-RU" sz="1000">
              <a:latin typeface="Times New Roman" pitchFamily="18" charset="0"/>
              <a:cs typeface="Times New Roman" pitchFamily="18" charset="0"/>
            </a:endParaRPr>
          </a:p>
          <a:p>
            <a:pPr eaLnBrk="0" hangingPunct="0"/>
            <a:r>
              <a:rPr lang="uk-UA" sz="1400">
                <a:latin typeface="Times New Roman" pitchFamily="18" charset="0"/>
                <a:cs typeface="Times New Roman" pitchFamily="18" charset="0"/>
              </a:rPr>
              <a:t>І. Затвердити рішення атестаційної комісії </a:t>
            </a:r>
            <a:r>
              <a:rPr lang="uk-UA" sz="1400">
                <a:solidFill>
                  <a:srgbClr val="FF0000"/>
                </a:solidFill>
                <a:latin typeface="Times New Roman" pitchFamily="18" charset="0"/>
                <a:cs typeface="Times New Roman" pitchFamily="18" charset="0"/>
              </a:rPr>
              <a:t>ПОВНА НАЗВА ЗАКЛАДУ</a:t>
            </a:r>
            <a:r>
              <a:rPr lang="uk-UA" sz="1400">
                <a:latin typeface="Times New Roman" pitchFamily="18" charset="0"/>
                <a:cs typeface="Times New Roman" pitchFamily="18" charset="0"/>
              </a:rPr>
              <a:t> щодо порушення клопотання перед атестаційною комісією ІІ рівня про відповідність посаді та відповідність раніше присвоєній кваліфікаційній категорії «спеціаліст вищої категорії» педагогічному працівнику: Коршак Олені Анатоліївні, вчителю біології.</a:t>
            </a:r>
            <a:endParaRPr lang="ru-RU" sz="1000">
              <a:latin typeface="Times New Roman" pitchFamily="18" charset="0"/>
              <a:cs typeface="Times New Roman" pitchFamily="18" charset="0"/>
            </a:endParaRPr>
          </a:p>
          <a:p>
            <a:pPr eaLnBrk="0" hangingPunct="0"/>
            <a:endParaRPr lang="uk-UA" sz="1400">
              <a:latin typeface="Times New Roman" pitchFamily="18" charset="0"/>
              <a:cs typeface="Times New Roman" pitchFamily="18" charset="0"/>
            </a:endParaRPr>
          </a:p>
          <a:p>
            <a:pPr eaLnBrk="0" hangingPunct="0"/>
            <a:r>
              <a:rPr lang="uk-UA" sz="1400">
                <a:latin typeface="Times New Roman" pitchFamily="18" charset="0"/>
                <a:cs typeface="Times New Roman" pitchFamily="18" charset="0"/>
              </a:rPr>
              <a:t>ІІ. Затвердити рішення атестаційної комісії </a:t>
            </a:r>
            <a:r>
              <a:rPr lang="uk-UA" sz="1400">
                <a:solidFill>
                  <a:srgbClr val="FF0000"/>
                </a:solidFill>
                <a:latin typeface="Times New Roman" pitchFamily="18" charset="0"/>
                <a:cs typeface="Times New Roman" pitchFamily="18" charset="0"/>
              </a:rPr>
              <a:t>ПОВНА НАЗВА ЗАКЛАДУ</a:t>
            </a:r>
            <a:r>
              <a:rPr lang="uk-UA" sz="1400">
                <a:latin typeface="Times New Roman" pitchFamily="18" charset="0"/>
                <a:cs typeface="Times New Roman" pitchFamily="18" charset="0"/>
              </a:rPr>
              <a:t> щодо порушення клопотання перед атестаційною комісією ІІ рівня про присвоєння кваліфікаційної категорії «спеціаліст вищої категорії» педагогічному працівнику: Носенко Володимиру Вікторовичу, вчителю фізичної культури.</a:t>
            </a:r>
            <a:endParaRPr lang="ru-RU" sz="1000">
              <a:latin typeface="Times New Roman" pitchFamily="18" charset="0"/>
              <a:cs typeface="Times New Roman" pitchFamily="18" charset="0"/>
            </a:endParaRPr>
          </a:p>
          <a:p>
            <a:pPr eaLnBrk="0" hangingPunct="0"/>
            <a:endParaRPr lang="uk-UA" sz="1400">
              <a:latin typeface="Times New Roman" pitchFamily="18" charset="0"/>
              <a:cs typeface="Times New Roman" pitchFamily="18" charset="0"/>
            </a:endParaRPr>
          </a:p>
          <a:p>
            <a:pPr eaLnBrk="0" hangingPunct="0"/>
            <a:endParaRPr lang="uk-UA" sz="1400">
              <a:latin typeface="Times New Roman" pitchFamily="18" charset="0"/>
              <a:cs typeface="Times New Roman" pitchFamily="18" charset="0"/>
            </a:endParaRPr>
          </a:p>
          <a:p>
            <a:pPr eaLnBrk="0" hangingPunct="0"/>
            <a:r>
              <a:rPr lang="uk-UA" sz="1400">
                <a:latin typeface="Times New Roman" pitchFamily="18" charset="0"/>
                <a:cs typeface="Times New Roman" pitchFamily="18" charset="0"/>
              </a:rPr>
              <a:t>Керівник установи                                                                 </a:t>
            </a:r>
            <a:r>
              <a:rPr lang="uk-UA" sz="1200">
                <a:latin typeface="Times New Roman" pitchFamily="18" charset="0"/>
                <a:cs typeface="Times New Roman" pitchFamily="18" charset="0"/>
              </a:rPr>
              <a:t>Підпис</a:t>
            </a:r>
            <a:endParaRPr lang="ru-RU" sz="1000">
              <a:latin typeface="Times New Roman" pitchFamily="18" charset="0"/>
              <a:cs typeface="Times New Roman" pitchFamily="18" charset="0"/>
            </a:endParaRPr>
          </a:p>
          <a:p>
            <a:pPr eaLnBrk="0" hangingPunct="0"/>
            <a:endParaRPr lang="uk-UA" sz="1600">
              <a:latin typeface="Times New Roman" pitchFamily="18" charset="0"/>
              <a:cs typeface="Times New Roman" pitchFamily="18" charset="0"/>
            </a:endParaRPr>
          </a:p>
          <a:p>
            <a:pPr eaLnBrk="0" hangingPunct="0"/>
            <a:endParaRPr lang="uk-UA" sz="1600">
              <a:latin typeface="Times New Roman" pitchFamily="18" charset="0"/>
              <a:cs typeface="Times New Roman" pitchFamily="18" charset="0"/>
            </a:endParaRPr>
          </a:p>
          <a:p>
            <a:pPr eaLnBrk="0" hangingPunct="0"/>
            <a:r>
              <a:rPr lang="uk-UA" sz="1600">
                <a:latin typeface="Times New Roman" pitchFamily="18" charset="0"/>
                <a:cs typeface="Times New Roman" pitchFamily="18" charset="0"/>
              </a:rPr>
              <a:t>Печатка</a:t>
            </a:r>
            <a:endParaRPr lang="uk-UA" sz="180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838200" y="152400"/>
            <a:ext cx="8105775" cy="1600200"/>
          </a:xfrm>
        </p:spPr>
        <p:txBody>
          <a:bodyPr/>
          <a:lstStyle/>
          <a:p>
            <a:pPr algn="ctr" fontAlgn="auto">
              <a:spcAft>
                <a:spcPts val="0"/>
              </a:spcAft>
              <a:defRPr/>
            </a:pPr>
            <a:r>
              <a:rPr lang="uk-UA" sz="2800" b="1" dirty="0" smtClean="0">
                <a:solidFill>
                  <a:srgbClr val="C00000"/>
                </a:solidFill>
                <a:latin typeface="Times New Roman" pitchFamily="18" charset="0"/>
                <a:cs typeface="Times New Roman" pitchFamily="18" charset="0"/>
              </a:rPr>
              <a:t>План організації та проведення атестації педагогічних працівників</a:t>
            </a:r>
            <a:r>
              <a:rPr lang="uk-UA" sz="2800" dirty="0" smtClean="0">
                <a:solidFill>
                  <a:srgbClr val="C00000"/>
                </a:solidFill>
                <a:latin typeface="Times New Roman" pitchFamily="18" charset="0"/>
                <a:cs typeface="Times New Roman" pitchFamily="18" charset="0"/>
              </a:rPr>
              <a:t> на поточній навчальний рік повинен містити такі розділи:</a:t>
            </a:r>
            <a:endParaRPr lang="ru-RU" sz="2800" dirty="0" smtClean="0">
              <a:solidFill>
                <a:srgbClr val="C00000"/>
              </a:solidFill>
              <a:latin typeface="Times New Roman" pitchFamily="18" charset="0"/>
              <a:cs typeface="Times New Roman" pitchFamily="18" charset="0"/>
            </a:endParaRPr>
          </a:p>
        </p:txBody>
      </p:sp>
      <p:sp>
        <p:nvSpPr>
          <p:cNvPr id="20482" name="Объект 2"/>
          <p:cNvSpPr>
            <a:spLocks noGrp="1"/>
          </p:cNvSpPr>
          <p:nvPr>
            <p:ph idx="1"/>
          </p:nvPr>
        </p:nvSpPr>
        <p:spPr>
          <a:xfrm>
            <a:off x="1143000" y="2743200"/>
            <a:ext cx="7735888" cy="3352800"/>
          </a:xfrm>
        </p:spPr>
        <p:txBody>
          <a:bodyPr/>
          <a:lstStyle/>
          <a:p>
            <a:pPr marL="742950" indent="-742950">
              <a:buFont typeface="Gill Sans MT" pitchFamily="34" charset="0"/>
              <a:buAutoNum type="arabicPeriod"/>
            </a:pPr>
            <a:r>
              <a:rPr lang="uk-UA" sz="2800" smtClean="0">
                <a:latin typeface="Times New Roman" pitchFamily="18" charset="0"/>
                <a:cs typeface="Times New Roman" pitchFamily="18" charset="0"/>
              </a:rPr>
              <a:t>Порядок і терміни організації атестації.</a:t>
            </a:r>
          </a:p>
          <a:p>
            <a:pPr marL="742950" indent="-742950">
              <a:buFont typeface="Gill Sans MT" pitchFamily="34" charset="0"/>
              <a:buAutoNum type="arabicPeriod"/>
            </a:pPr>
            <a:r>
              <a:rPr lang="uk-UA" sz="2800" smtClean="0">
                <a:latin typeface="Times New Roman" pitchFamily="18" charset="0"/>
                <a:cs typeface="Times New Roman" pitchFamily="18" charset="0"/>
              </a:rPr>
              <a:t>План роботи атестаційної комісії.</a:t>
            </a:r>
          </a:p>
          <a:p>
            <a:pPr marL="742950" indent="-742950">
              <a:buFont typeface="Gill Sans MT" pitchFamily="34" charset="0"/>
              <a:buAutoNum type="arabicPeriod"/>
            </a:pPr>
            <a:r>
              <a:rPr lang="uk-UA" sz="2800" smtClean="0">
                <a:latin typeface="Times New Roman" pitchFamily="18" charset="0"/>
                <a:cs typeface="Times New Roman" pitchFamily="18" charset="0"/>
              </a:rPr>
              <a:t>Графік засідань атестаційної комісії закладу (установи). </a:t>
            </a:r>
          </a:p>
          <a:p>
            <a:pPr marL="742950" indent="-742950">
              <a:buFont typeface="Gill Sans MT" pitchFamily="34" charset="0"/>
              <a:buAutoNum type="arabicPeriod"/>
            </a:pPr>
            <a:r>
              <a:rPr lang="uk-UA" sz="2800" smtClean="0">
                <a:latin typeface="Times New Roman" pitchFamily="18" charset="0"/>
                <a:cs typeface="Times New Roman" pitchFamily="18" charset="0"/>
              </a:rPr>
              <a:t>Список педагогічних працівників, які атестуються.</a:t>
            </a: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0"/>
            <a:ext cx="7497763" cy="639763"/>
          </a:xfrm>
        </p:spPr>
        <p:txBody>
          <a:bodyPr/>
          <a:lstStyle/>
          <a:p>
            <a:pPr algn="ctr" fontAlgn="auto">
              <a:spcAft>
                <a:spcPts val="0"/>
              </a:spcAft>
              <a:defRPr/>
            </a:pPr>
            <a:r>
              <a:rPr lang="uk-UA" sz="2800" b="1" dirty="0" smtClean="0">
                <a:solidFill>
                  <a:srgbClr val="C00000"/>
                </a:solidFill>
                <a:latin typeface="Bookman Old Style" pitchFamily="18" charset="0"/>
              </a:rPr>
              <a:t>План роботи атестаційної комісії</a:t>
            </a:r>
            <a:endParaRPr lang="ru-RU" sz="2800" b="1" dirty="0">
              <a:solidFill>
                <a:srgbClr val="C00000"/>
              </a:solidFill>
              <a:latin typeface="Bookman Old Style" pitchFamily="18" charset="0"/>
            </a:endParaRPr>
          </a:p>
        </p:txBody>
      </p:sp>
      <p:graphicFrame>
        <p:nvGraphicFramePr>
          <p:cNvPr id="5" name="Таблица 4"/>
          <p:cNvGraphicFramePr>
            <a:graphicFrameLocks noGrp="1"/>
          </p:cNvGraphicFramePr>
          <p:nvPr/>
        </p:nvGraphicFramePr>
        <p:xfrm>
          <a:off x="1219200" y="609600"/>
          <a:ext cx="7543800" cy="6065874"/>
        </p:xfrm>
        <a:graphic>
          <a:graphicData uri="http://schemas.openxmlformats.org/drawingml/2006/table">
            <a:tbl>
              <a:tblPr/>
              <a:tblGrid>
                <a:gridCol w="4044959"/>
                <a:gridCol w="1640659"/>
                <a:gridCol w="1858182"/>
              </a:tblGrid>
              <a:tr h="265814">
                <a:tc>
                  <a:txBody>
                    <a:bodyPr/>
                    <a:lstStyle/>
                    <a:p>
                      <a:pPr algn="ctr">
                        <a:spcAft>
                          <a:spcPts val="0"/>
                        </a:spcAft>
                      </a:pPr>
                      <a:r>
                        <a:rPr lang="uk-UA" sz="1200" b="1" i="1" spc="5" dirty="0">
                          <a:solidFill>
                            <a:srgbClr val="000000"/>
                          </a:solidFill>
                          <a:latin typeface="Times New Roman" pitchFamily="18" charset="0"/>
                          <a:ea typeface="Calibri"/>
                          <a:cs typeface="Times New Roman" pitchFamily="18" charset="0"/>
                        </a:rPr>
                        <a:t>Зміст діяльності</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1" spc="5" dirty="0">
                          <a:solidFill>
                            <a:srgbClr val="000000"/>
                          </a:solidFill>
                          <a:latin typeface="Times New Roman" pitchFamily="18" charset="0"/>
                          <a:ea typeface="Calibri"/>
                          <a:cs typeface="Times New Roman" pitchFamily="18" charset="0"/>
                        </a:rPr>
                        <a:t>Термін  виконання</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1" spc="5" dirty="0">
                          <a:solidFill>
                            <a:srgbClr val="000000"/>
                          </a:solidFill>
                          <a:latin typeface="Times New Roman" pitchFamily="18" charset="0"/>
                          <a:ea typeface="Calibri"/>
                          <a:cs typeface="Times New Roman" pitchFamily="18" charset="0"/>
                        </a:rPr>
                        <a:t>Відповідальний</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814">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Створення атестаційної комісії та затвердження її складу</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pitchFamily="18" charset="0"/>
                          <a:ea typeface="Calibri"/>
                          <a:cs typeface="Times New Roman" pitchFamily="18" charset="0"/>
                        </a:rPr>
                        <a:t>до 20 вересня</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Керівник закладу</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628">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Ознайомлення педагогічних працівників, які піддягають атестації, з наказом «Про створення атестаційної комісії та затвердження її складу»</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pitchFamily="18" charset="0"/>
                          <a:ea typeface="Calibri"/>
                          <a:cs typeface="Times New Roman" pitchFamily="18" charset="0"/>
                        </a:rPr>
                        <a:t>до 20 вересня</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Голова атестаційної комісії</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8721">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Ознайомлення педагогічного колективу з Типовим положенням. </a:t>
                      </a:r>
                      <a:endParaRPr lang="ru-RU" sz="1200">
                        <a:latin typeface="Times New Roman" pitchFamily="18" charset="0"/>
                        <a:ea typeface="Calibri"/>
                        <a:cs typeface="Times New Roman" pitchFamily="18" charset="0"/>
                      </a:endParaRPr>
                    </a:p>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Оформлення атестаційного куточка</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pitchFamily="18" charset="0"/>
                          <a:ea typeface="Calibri"/>
                          <a:cs typeface="Times New Roman" pitchFamily="18" charset="0"/>
                        </a:rPr>
                        <a:t>до 25 вересня</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a:latin typeface="Times New Roman" pitchFamily="18" charset="0"/>
                          <a:ea typeface="Calibri"/>
                          <a:cs typeface="Times New Roman" pitchFamily="18" charset="0"/>
                        </a:rPr>
                        <a:t>Члени атестаційної комісії</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535">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Приймання заяв педагогів про позачергову атестацію, про перенесення строку атестації, про присвоєння більш високої кваліфікаційної категорії (тарифного розряду)</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pitchFamily="18" charset="0"/>
                          <a:ea typeface="Calibri"/>
                          <a:cs typeface="Times New Roman" pitchFamily="18" charset="0"/>
                        </a:rPr>
                        <a:t>до 10 жовтня</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Секретар атестаційної комісії</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628">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Перевірка наявності документів про підвищення кваліфікації педагогічних працівників, які атестуються, згідно з перспективним планом атестації</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pitchFamily="18" charset="0"/>
                          <a:ea typeface="Calibri"/>
                          <a:cs typeface="Times New Roman" pitchFamily="18" charset="0"/>
                        </a:rPr>
                        <a:t>22 вересня – </a:t>
                      </a:r>
                      <a:endParaRPr lang="ru-RU" sz="1200">
                        <a:latin typeface="Times New Roman" pitchFamily="18" charset="0"/>
                        <a:ea typeface="Calibri"/>
                        <a:cs typeface="Times New Roman" pitchFamily="18" charset="0"/>
                      </a:endParaRPr>
                    </a:p>
                    <a:p>
                      <a:pPr algn="ctr">
                        <a:spcAft>
                          <a:spcPts val="0"/>
                        </a:spcAft>
                      </a:pPr>
                      <a:r>
                        <a:rPr lang="uk-UA" sz="1200" b="1" i="0" u="none" strike="noStrike" spc="10">
                          <a:solidFill>
                            <a:srgbClr val="000000"/>
                          </a:solidFill>
                          <a:latin typeface="Times New Roman" pitchFamily="18" charset="0"/>
                          <a:ea typeface="Calibri"/>
                          <a:cs typeface="Times New Roman" pitchFamily="18" charset="0"/>
                        </a:rPr>
                        <a:t>8 жовтня</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a:latin typeface="Times New Roman" pitchFamily="18" charset="0"/>
                          <a:ea typeface="Calibri"/>
                          <a:cs typeface="Times New Roman" pitchFamily="18" charset="0"/>
                        </a:rPr>
                        <a:t>Члени атестаційної комісії</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8721">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Співбесіди з педагогічними працівниками щодо індивідуальних графіків проходження атестації</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pitchFamily="18" charset="0"/>
                          <a:ea typeface="Calibri"/>
                          <a:cs typeface="Times New Roman" pitchFamily="18" charset="0"/>
                        </a:rPr>
                        <a:t>до 12 жовтня</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a:latin typeface="Times New Roman" pitchFamily="18" charset="0"/>
                          <a:ea typeface="Calibri"/>
                          <a:cs typeface="Times New Roman" pitchFamily="18" charset="0"/>
                        </a:rPr>
                        <a:t>Члени атестаційної комісії</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8139">
                <a:tc>
                  <a:txBody>
                    <a:bodyPr/>
                    <a:lstStyle/>
                    <a:p>
                      <a:pPr algn="just">
                        <a:spcAft>
                          <a:spcPts val="0"/>
                        </a:spcAft>
                      </a:pPr>
                      <a:r>
                        <a:rPr lang="uk-UA" sz="1200" b="1" i="0" u="none" strike="noStrike" spc="10">
                          <a:solidFill>
                            <a:srgbClr val="000000"/>
                          </a:solidFill>
                          <a:latin typeface="Times New Roman" pitchFamily="18" charset="0"/>
                          <a:ea typeface="Calibri"/>
                          <a:cs typeface="Times New Roman" pitchFamily="18" charset="0"/>
                        </a:rPr>
                        <a:t>Засідання атестаційної комісії:</a:t>
                      </a:r>
                      <a:endParaRPr lang="ru-RU" sz="1200">
                        <a:latin typeface="Times New Roman" pitchFamily="18" charset="0"/>
                        <a:ea typeface="Calibri"/>
                        <a:cs typeface="Times New Roman" pitchFamily="18" charset="0"/>
                      </a:endParaRPr>
                    </a:p>
                    <a:p>
                      <a:pPr marL="342900" lvl="0" indent="-342900" algn="just">
                        <a:spcAft>
                          <a:spcPts val="0"/>
                        </a:spcAft>
                        <a:buFont typeface="Symbol"/>
                        <a:buChar char=""/>
                      </a:pPr>
                      <a:r>
                        <a:rPr lang="uk-UA" sz="1200" b="1" i="0" u="none" strike="noStrike" spc="10">
                          <a:solidFill>
                            <a:srgbClr val="000000"/>
                          </a:solidFill>
                          <a:latin typeface="Times New Roman" pitchFamily="18" charset="0"/>
                          <a:ea typeface="Calibri"/>
                          <a:cs typeface="Times New Roman" pitchFamily="18" charset="0"/>
                        </a:rPr>
                        <a:t>розгляд та затвердження списку педагогічних працівників, які підлягають атестації, згідно</a:t>
                      </a:r>
                      <a:endParaRPr lang="ru-RU" sz="1200">
                        <a:latin typeface="Times New Roman" pitchFamily="18" charset="0"/>
                        <a:ea typeface="Calibri"/>
                        <a:cs typeface="Times New Roman" pitchFamily="18" charset="0"/>
                      </a:endParaRPr>
                    </a:p>
                    <a:p>
                      <a:pPr marL="342900" lvl="0" indent="-342900" algn="just">
                        <a:spcAft>
                          <a:spcPts val="0"/>
                        </a:spcAft>
                        <a:buFont typeface="Symbol"/>
                        <a:buChar char=""/>
                      </a:pPr>
                      <a:r>
                        <a:rPr lang="uk-UA" sz="1200" b="1" i="0" u="none" strike="noStrike" spc="10">
                          <a:solidFill>
                            <a:srgbClr val="000000"/>
                          </a:solidFill>
                          <a:latin typeface="Times New Roman" pitchFamily="18" charset="0"/>
                          <a:ea typeface="Calibri"/>
                          <a:cs typeface="Times New Roman" pitchFamily="18" charset="0"/>
                        </a:rPr>
                        <a:t>з перспективним планом атестації</a:t>
                      </a:r>
                      <a:endParaRPr lang="ru-RU" sz="1200">
                        <a:latin typeface="Times New Roman" pitchFamily="18" charset="0"/>
                        <a:ea typeface="Calibri"/>
                        <a:cs typeface="Times New Roman" pitchFamily="18" charset="0"/>
                      </a:endParaRPr>
                    </a:p>
                    <a:p>
                      <a:pPr marL="342900" lvl="0" indent="-342900" algn="just">
                        <a:spcAft>
                          <a:spcPts val="0"/>
                        </a:spcAft>
                        <a:buFont typeface="Symbol"/>
                        <a:buChar char=""/>
                      </a:pPr>
                      <a:r>
                        <a:rPr lang="uk-UA" sz="1200" b="1" i="0" u="none" strike="noStrike" spc="10">
                          <a:solidFill>
                            <a:srgbClr val="000000"/>
                          </a:solidFill>
                          <a:latin typeface="Times New Roman" pitchFamily="18" charset="0"/>
                          <a:ea typeface="Calibri"/>
                          <a:cs typeface="Times New Roman" pitchFamily="18" charset="0"/>
                        </a:rPr>
                        <a:t>розподіл функціональних обов'язків між членами атестаційної комісії</a:t>
                      </a:r>
                      <a:endParaRPr lang="ru-RU" sz="1200">
                        <a:latin typeface="Times New Roman" pitchFamily="18" charset="0"/>
                        <a:ea typeface="Calibri"/>
                        <a:cs typeface="Times New Roman" pitchFamily="18" charset="0"/>
                      </a:endParaRPr>
                    </a:p>
                    <a:p>
                      <a:pPr marL="342900" lvl="0" indent="-342900" algn="just">
                        <a:spcAft>
                          <a:spcPts val="0"/>
                        </a:spcAft>
                        <a:buFont typeface="Symbol"/>
                        <a:buChar char=""/>
                      </a:pPr>
                      <a:r>
                        <a:rPr lang="uk-UA" sz="1200" b="1" i="0" u="none" strike="noStrike" spc="10">
                          <a:solidFill>
                            <a:srgbClr val="000000"/>
                          </a:solidFill>
                          <a:latin typeface="Times New Roman" pitchFamily="18" charset="0"/>
                          <a:ea typeface="Calibri"/>
                          <a:cs typeface="Times New Roman" pitchFamily="18" charset="0"/>
                        </a:rPr>
                        <a:t>затвердження графіка засідань атестаційної комісії</a:t>
                      </a:r>
                      <a:endParaRPr lang="ru-RU" sz="1200">
                        <a:latin typeface="Times New Roman" pitchFamily="18" charset="0"/>
                        <a:ea typeface="Calibri"/>
                        <a:cs typeface="Times New Roman" pitchFamily="18" charset="0"/>
                      </a:endParaRPr>
                    </a:p>
                    <a:p>
                      <a:pPr marL="342900" lvl="0" indent="-342900" algn="just">
                        <a:spcAft>
                          <a:spcPts val="0"/>
                        </a:spcAft>
                        <a:buFont typeface="Symbol"/>
                        <a:buChar char=""/>
                      </a:pPr>
                      <a:r>
                        <a:rPr lang="uk-UA" sz="1200" b="1" i="0" u="none" strike="noStrike" spc="10">
                          <a:solidFill>
                            <a:srgbClr val="000000"/>
                          </a:solidFill>
                          <a:latin typeface="Times New Roman" pitchFamily="18" charset="0"/>
                          <a:ea typeface="Calibri"/>
                          <a:cs typeface="Times New Roman" pitchFamily="18" charset="0"/>
                        </a:rPr>
                        <a:t>затвердження циклограми діяльності атестаційної комісії</a:t>
                      </a:r>
                      <a:endParaRPr lang="ru-RU" sz="1200">
                        <a:latin typeface="Times New Roman" pitchFamily="18" charset="0"/>
                        <a:ea typeface="Calibri"/>
                        <a:cs typeface="Times New Roman" pitchFamily="18" charset="0"/>
                      </a:endParaRPr>
                    </a:p>
                    <a:p>
                      <a:pPr marL="342900" lvl="0" indent="-342900" algn="just">
                        <a:spcAft>
                          <a:spcPts val="0"/>
                        </a:spcAft>
                        <a:buFont typeface="Symbol"/>
                        <a:buChar char=""/>
                      </a:pPr>
                      <a:r>
                        <a:rPr lang="uk-UA" sz="1200" b="1" i="0" u="none" strike="noStrike" spc="10">
                          <a:solidFill>
                            <a:srgbClr val="000000"/>
                          </a:solidFill>
                          <a:latin typeface="Times New Roman" pitchFamily="18" charset="0"/>
                          <a:ea typeface="Calibri"/>
                          <a:cs typeface="Times New Roman" pitchFamily="18" charset="0"/>
                        </a:rPr>
                        <a:t>затвердження індивідуальних графіків атестації педагогічних працівників</a:t>
                      </a:r>
                      <a:endParaRPr lang="ru-RU" sz="1200">
                        <a:latin typeface="Times New Roman" pitchFamily="18" charset="0"/>
                        <a:ea typeface="Calibri"/>
                        <a:cs typeface="Times New Roman" pitchFamily="18" charset="0"/>
                      </a:endParaRPr>
                    </a:p>
                    <a:p>
                      <a:pPr marL="342900" lvl="0" indent="-342900" algn="just">
                        <a:spcAft>
                          <a:spcPts val="0"/>
                        </a:spcAft>
                        <a:buFont typeface="Symbol"/>
                        <a:buChar char=""/>
                      </a:pPr>
                      <a:r>
                        <a:rPr lang="uk-UA" sz="1200" b="1" i="0" u="none" strike="noStrike" spc="10">
                          <a:solidFill>
                            <a:srgbClr val="000000"/>
                          </a:solidFill>
                          <a:latin typeface="Times New Roman" pitchFamily="18" charset="0"/>
                          <a:ea typeface="Calibri"/>
                          <a:cs typeface="Times New Roman" pitchFamily="18" charset="0"/>
                        </a:rPr>
                        <a:t>ознайомлення з параметрами оцінювання професійної діяльності відповідно до кваліфікаційних категорій</a:t>
                      </a:r>
                      <a:r>
                        <a:rPr lang="uk-UA" sz="1200">
                          <a:latin typeface="Times New Roman" pitchFamily="18" charset="0"/>
                          <a:ea typeface="Calibri"/>
                          <a:cs typeface="Times New Roman" pitchFamily="18" charset="0"/>
                        </a:rPr>
                        <a:t> </a:t>
                      </a:r>
                      <a:r>
                        <a:rPr lang="uk-UA" sz="1200" b="1" i="0" u="none" strike="noStrike" spc="10">
                          <a:solidFill>
                            <a:srgbClr val="000000"/>
                          </a:solidFill>
                          <a:latin typeface="Times New Roman" pitchFamily="18" charset="0"/>
                          <a:ea typeface="Calibri"/>
                          <a:cs typeface="Times New Roman" pitchFamily="18" charset="0"/>
                        </a:rPr>
                        <a:t>та тарифних розрядів</a:t>
                      </a:r>
                      <a:endParaRPr lang="ru-RU" sz="120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dirty="0">
                          <a:solidFill>
                            <a:srgbClr val="000000"/>
                          </a:solidFill>
                          <a:latin typeface="Times New Roman" pitchFamily="18" charset="0"/>
                          <a:ea typeface="Calibri"/>
                          <a:cs typeface="Times New Roman" pitchFamily="18" charset="0"/>
                        </a:rPr>
                        <a:t>до 20 жовтня</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dirty="0">
                          <a:solidFill>
                            <a:srgbClr val="000000"/>
                          </a:solidFill>
                          <a:latin typeface="Times New Roman" pitchFamily="18" charset="0"/>
                          <a:ea typeface="Calibri"/>
                          <a:cs typeface="Times New Roman" pitchFamily="18" charset="0"/>
                        </a:rPr>
                        <a:t>Голова атестаційної комісії</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228600"/>
            <a:ext cx="7497763" cy="639763"/>
          </a:xfrm>
        </p:spPr>
        <p:txBody>
          <a:bodyPr>
            <a:normAutofit fontScale="90000"/>
          </a:bodyPr>
          <a:lstStyle/>
          <a:p>
            <a:pPr algn="ctr" fontAlgn="auto">
              <a:spcAft>
                <a:spcPts val="0"/>
              </a:spcAft>
              <a:defRPr/>
            </a:pPr>
            <a:r>
              <a:rPr lang="uk-UA" sz="2800" b="1" dirty="0" smtClean="0">
                <a:solidFill>
                  <a:srgbClr val="C00000"/>
                </a:solidFill>
                <a:latin typeface="Bookman Old Style" pitchFamily="18" charset="0"/>
              </a:rPr>
              <a:t>План роботи атестаційної комісії</a:t>
            </a:r>
            <a:br>
              <a:rPr lang="uk-UA" sz="2800" b="1" dirty="0" smtClean="0">
                <a:solidFill>
                  <a:srgbClr val="C00000"/>
                </a:solidFill>
                <a:latin typeface="Bookman Old Style" pitchFamily="18" charset="0"/>
              </a:rPr>
            </a:br>
            <a:r>
              <a:rPr lang="uk-UA" sz="1600" b="1" dirty="0" smtClean="0">
                <a:solidFill>
                  <a:srgbClr val="C00000"/>
                </a:solidFill>
                <a:latin typeface="Bookman Old Style" pitchFamily="18" charset="0"/>
              </a:rPr>
              <a:t>(продовження)</a:t>
            </a:r>
            <a:endParaRPr lang="ru-RU" sz="2800" b="1" dirty="0">
              <a:solidFill>
                <a:srgbClr val="C00000"/>
              </a:solidFill>
              <a:latin typeface="Bookman Old Style" pitchFamily="18" charset="0"/>
            </a:endParaRPr>
          </a:p>
        </p:txBody>
      </p:sp>
      <p:graphicFrame>
        <p:nvGraphicFramePr>
          <p:cNvPr id="4" name="Таблица 3"/>
          <p:cNvGraphicFramePr>
            <a:graphicFrameLocks noGrp="1"/>
          </p:cNvGraphicFramePr>
          <p:nvPr/>
        </p:nvGraphicFramePr>
        <p:xfrm>
          <a:off x="1143000" y="990600"/>
          <a:ext cx="7543800" cy="5714999"/>
        </p:xfrm>
        <a:graphic>
          <a:graphicData uri="http://schemas.openxmlformats.org/drawingml/2006/table">
            <a:tbl>
              <a:tblPr/>
              <a:tblGrid>
                <a:gridCol w="4044958"/>
                <a:gridCol w="1640661"/>
                <a:gridCol w="1858181"/>
              </a:tblGrid>
              <a:tr h="233042">
                <a:tc>
                  <a:txBody>
                    <a:bodyPr/>
                    <a:lstStyle/>
                    <a:p>
                      <a:pPr algn="ctr">
                        <a:spcAft>
                          <a:spcPts val="0"/>
                        </a:spcAft>
                      </a:pPr>
                      <a:r>
                        <a:rPr lang="uk-UA" sz="1200" b="1" i="1" spc="5" dirty="0">
                          <a:solidFill>
                            <a:srgbClr val="000000"/>
                          </a:solidFill>
                          <a:latin typeface="Times New Roman" pitchFamily="18" charset="0"/>
                          <a:ea typeface="Calibri"/>
                          <a:cs typeface="Times New Roman" pitchFamily="18" charset="0"/>
                        </a:rPr>
                        <a:t>Зміст діяльності</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1" spc="5" dirty="0">
                          <a:solidFill>
                            <a:srgbClr val="000000"/>
                          </a:solidFill>
                          <a:latin typeface="Times New Roman" pitchFamily="18" charset="0"/>
                          <a:ea typeface="Calibri"/>
                          <a:cs typeface="Times New Roman" pitchFamily="18" charset="0"/>
                        </a:rPr>
                        <a:t>Термін  виконання</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1" spc="5" dirty="0">
                          <a:solidFill>
                            <a:srgbClr val="000000"/>
                          </a:solidFill>
                          <a:latin typeface="Times New Roman" pitchFamily="18" charset="0"/>
                          <a:ea typeface="Calibri"/>
                          <a:cs typeface="Times New Roman" pitchFamily="18" charset="0"/>
                        </a:rPr>
                        <a:t>Відповідальний</a:t>
                      </a:r>
                      <a:endParaRPr lang="ru-RU" sz="1200" dirty="0">
                        <a:latin typeface="Times New Roman" pitchFamily="18" charset="0"/>
                        <a:ea typeface="Calibri"/>
                        <a:cs typeface="Times New Roman" pitchFamily="18" charset="0"/>
                      </a:endParaRPr>
                    </a:p>
                  </a:txBody>
                  <a:tcPr marL="38100" marR="381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487">
                <a:tc>
                  <a:txBody>
                    <a:bodyPr/>
                    <a:lstStyle/>
                    <a:p>
                      <a:pPr algn="just">
                        <a:spcAft>
                          <a:spcPts val="0"/>
                        </a:spcAft>
                      </a:pPr>
                      <a:r>
                        <a:rPr lang="uk-UA" sz="1200" b="1" i="0" u="none" strike="noStrike" spc="10" dirty="0">
                          <a:solidFill>
                            <a:srgbClr val="000000"/>
                          </a:solidFill>
                          <a:latin typeface="Times New Roman"/>
                          <a:ea typeface="Calibri"/>
                          <a:cs typeface="Times New Roman"/>
                        </a:rPr>
                        <a:t>Видання наказу «Про атестацію педагогічних працівників»</a:t>
                      </a:r>
                      <a:endParaRPr lang="ru-RU" sz="1200" dirty="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до 20 жовтня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Голова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487">
                <a:tc>
                  <a:txBody>
                    <a:bodyPr/>
                    <a:lstStyle/>
                    <a:p>
                      <a:pPr algn="just">
                        <a:spcAft>
                          <a:spcPts val="0"/>
                        </a:spcAft>
                      </a:pPr>
                      <a:r>
                        <a:rPr lang="uk-UA" sz="1200" b="1" i="0" u="none" strike="noStrike" spc="10">
                          <a:solidFill>
                            <a:srgbClr val="000000"/>
                          </a:solidFill>
                          <a:latin typeface="Times New Roman"/>
                          <a:ea typeface="Calibri"/>
                          <a:cs typeface="Times New Roman"/>
                        </a:rPr>
                        <a:t>Затвердження списків педагогічних працівників, які підлягають атестації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до 20 жовтня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Секретар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9300">
                <a:tc>
                  <a:txBody>
                    <a:bodyPr/>
                    <a:lstStyle/>
                    <a:p>
                      <a:pPr algn="just">
                        <a:spcAft>
                          <a:spcPts val="0"/>
                        </a:spcAft>
                      </a:pPr>
                      <a:r>
                        <a:rPr lang="uk-UA" sz="1200" b="1" i="0" u="none" strike="noStrike" spc="10">
                          <a:solidFill>
                            <a:srgbClr val="000000"/>
                          </a:solidFill>
                          <a:latin typeface="Times New Roman"/>
                          <a:ea typeface="Calibri"/>
                          <a:cs typeface="Times New Roman"/>
                        </a:rPr>
                        <a:t>Надання до атестаційної комісії характеристики діяльності педагогічного працівника у міжатестаційний період</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до 1 березня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a:latin typeface="Times New Roman"/>
                          <a:ea typeface="Calibri"/>
                          <a:cs typeface="Times New Roman"/>
                        </a:rPr>
                        <a:t>Керівник закладу</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9300">
                <a:tc>
                  <a:txBody>
                    <a:bodyPr/>
                    <a:lstStyle/>
                    <a:p>
                      <a:pPr algn="just">
                        <a:spcAft>
                          <a:spcPts val="0"/>
                        </a:spcAft>
                      </a:pPr>
                      <a:r>
                        <a:rPr lang="uk-UA" sz="1200" b="1" i="0" u="none" strike="noStrike" spc="10">
                          <a:solidFill>
                            <a:srgbClr val="000000"/>
                          </a:solidFill>
                          <a:latin typeface="Times New Roman"/>
                          <a:ea typeface="Calibri"/>
                          <a:cs typeface="Times New Roman"/>
                        </a:rPr>
                        <a:t>Вивчення професійної діяльності педагогів, які атестуються, проведення запланованих заходів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до 15 березня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Члени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487">
                <a:tc>
                  <a:txBody>
                    <a:bodyPr/>
                    <a:lstStyle/>
                    <a:p>
                      <a:pPr algn="just">
                        <a:spcAft>
                          <a:spcPts val="0"/>
                        </a:spcAft>
                      </a:pPr>
                      <a:r>
                        <a:rPr lang="uk-UA" sz="1200" b="1" i="0" u="none" strike="noStrike" spc="10">
                          <a:solidFill>
                            <a:srgbClr val="000000"/>
                          </a:solidFill>
                          <a:latin typeface="Times New Roman"/>
                          <a:ea typeface="Calibri"/>
                          <a:cs typeface="Times New Roman"/>
                        </a:rPr>
                        <a:t>Оформлення атестаційних листів у двох примірниках</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16 - 20 березня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Секретар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487">
                <a:tc>
                  <a:txBody>
                    <a:bodyPr/>
                    <a:lstStyle/>
                    <a:p>
                      <a:pPr algn="just">
                        <a:spcAft>
                          <a:spcPts val="0"/>
                        </a:spcAft>
                      </a:pPr>
                      <a:r>
                        <a:rPr lang="uk-UA" sz="1200" b="1" i="0" u="none" strike="noStrike" spc="10">
                          <a:solidFill>
                            <a:srgbClr val="000000"/>
                          </a:solidFill>
                          <a:latin typeface="Times New Roman"/>
                          <a:ea typeface="Calibri"/>
                          <a:cs typeface="Times New Roman"/>
                        </a:rPr>
                        <a:t>Ознайомлення педагогічних працівників із характеристиками під підпис</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за 10 днів до проведення атестації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Секретар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487">
                <a:tc>
                  <a:txBody>
                    <a:bodyPr/>
                    <a:lstStyle/>
                    <a:p>
                      <a:pPr algn="just">
                        <a:spcAft>
                          <a:spcPts val="0"/>
                        </a:spcAft>
                      </a:pPr>
                      <a:r>
                        <a:rPr lang="uk-UA" sz="1200" b="1" i="0" u="none" strike="noStrike" spc="10">
                          <a:solidFill>
                            <a:srgbClr val="000000"/>
                          </a:solidFill>
                          <a:latin typeface="Times New Roman"/>
                          <a:ea typeface="Calibri"/>
                          <a:cs typeface="Times New Roman"/>
                        </a:rPr>
                        <a:t>Проведення атестації педагогічних працівників</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до 1 квітня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Голова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0811">
                <a:tc>
                  <a:txBody>
                    <a:bodyPr/>
                    <a:lstStyle/>
                    <a:p>
                      <a:pPr algn="just">
                        <a:spcAft>
                          <a:spcPts val="0"/>
                        </a:spcAft>
                      </a:pPr>
                      <a:r>
                        <a:rPr lang="uk-UA" sz="1200" b="1" i="0" u="none" strike="noStrike" spc="10">
                          <a:solidFill>
                            <a:srgbClr val="000000"/>
                          </a:solidFill>
                          <a:latin typeface="Times New Roman"/>
                          <a:ea typeface="Calibri"/>
                          <a:cs typeface="Times New Roman"/>
                        </a:rPr>
                        <a:t>Видача атестаційних листів педагогічному працівникові під підпис</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протягом трьох днів після засідання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Секретар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0811">
                <a:tc>
                  <a:txBody>
                    <a:bodyPr/>
                    <a:lstStyle/>
                    <a:p>
                      <a:pPr algn="just">
                        <a:spcAft>
                          <a:spcPts val="0"/>
                        </a:spcAft>
                      </a:pPr>
                      <a:r>
                        <a:rPr lang="uk-UA" sz="1200" b="1" i="0" u="none" strike="noStrike" spc="10">
                          <a:solidFill>
                            <a:srgbClr val="000000"/>
                          </a:solidFill>
                          <a:latin typeface="Times New Roman"/>
                          <a:ea typeface="Calibri"/>
                          <a:cs typeface="Times New Roman"/>
                        </a:rPr>
                        <a:t>Видання наказу «Про результати атестації педагогічних працівників»</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протягом п'яти днів після засідання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a:solidFill>
                            <a:srgbClr val="000000"/>
                          </a:solidFill>
                          <a:latin typeface="Times New Roman"/>
                          <a:ea typeface="Calibri"/>
                          <a:cs typeface="Times New Roman"/>
                        </a:rPr>
                        <a:t>Керівник закладу</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867">
                <a:tc>
                  <a:txBody>
                    <a:bodyPr/>
                    <a:lstStyle/>
                    <a:p>
                      <a:pPr algn="just">
                        <a:spcAft>
                          <a:spcPts val="0"/>
                        </a:spcAft>
                      </a:pPr>
                      <a:r>
                        <a:rPr lang="uk-UA" sz="1200" b="1" i="0" u="none" strike="noStrike" spc="10">
                          <a:solidFill>
                            <a:srgbClr val="000000"/>
                          </a:solidFill>
                          <a:latin typeface="Times New Roman"/>
                          <a:ea typeface="Calibri"/>
                          <a:cs typeface="Times New Roman"/>
                        </a:rPr>
                        <a:t>Підбиття підсумків атестації, підготовка звітної та статистичної документації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до 15 квітня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a:latin typeface="Times New Roman"/>
                          <a:ea typeface="Calibri"/>
                          <a:cs typeface="Times New Roman"/>
                        </a:rPr>
                        <a:t>Члени атестаційної комісії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433">
                <a:tc>
                  <a:txBody>
                    <a:bodyPr/>
                    <a:lstStyle/>
                    <a:p>
                      <a:pPr algn="just">
                        <a:spcAft>
                          <a:spcPts val="0"/>
                        </a:spcAft>
                      </a:pPr>
                      <a:r>
                        <a:rPr lang="uk-UA" sz="1200" b="1" i="0" u="none" strike="noStrike" spc="10">
                          <a:solidFill>
                            <a:srgbClr val="000000"/>
                          </a:solidFill>
                          <a:latin typeface="Times New Roman"/>
                          <a:ea typeface="Calibri"/>
                          <a:cs typeface="Times New Roman"/>
                        </a:rPr>
                        <a:t>Видання наказу «Про підсумки атестації»</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200" b="1" i="0" u="none" strike="noStrike" spc="10">
                          <a:solidFill>
                            <a:srgbClr val="000000"/>
                          </a:solidFill>
                          <a:latin typeface="Times New Roman"/>
                          <a:ea typeface="Calibri"/>
                          <a:cs typeface="Times New Roman"/>
                        </a:rPr>
                        <a:t>до 20 квітня</a:t>
                      </a:r>
                      <a:endParaRPr lang="ru-RU" sz="120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200" b="1" i="0" u="none" strike="noStrike" spc="10" dirty="0">
                          <a:solidFill>
                            <a:srgbClr val="000000"/>
                          </a:solidFill>
                          <a:latin typeface="Times New Roman"/>
                          <a:ea typeface="Calibri"/>
                          <a:cs typeface="Times New Roman"/>
                        </a:rPr>
                        <a:t>Керівник закладу</a:t>
                      </a:r>
                      <a:endParaRPr lang="ru-RU" sz="1200" dirty="0">
                        <a:latin typeface="Calibri"/>
                        <a:ea typeface="Calibri"/>
                        <a:cs typeface="Times New Roman"/>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ChangeArrowheads="1"/>
          </p:cNvSpPr>
          <p:nvPr/>
        </p:nvSpPr>
        <p:spPr bwMode="auto">
          <a:xfrm>
            <a:off x="5562600" y="1600200"/>
            <a:ext cx="3276600" cy="4894263"/>
          </a:xfrm>
          <a:prstGeom prst="rect">
            <a:avLst/>
          </a:prstGeom>
          <a:solidFill>
            <a:srgbClr val="FFFFFF"/>
          </a:solidFill>
          <a:ln w="9525">
            <a:noFill/>
            <a:miter lim="800000"/>
            <a:headEnd/>
            <a:tailEnd/>
          </a:ln>
        </p:spPr>
        <p:txBody>
          <a:bodyPr anchor="ctr">
            <a:spAutoFit/>
          </a:bodyPr>
          <a:lstStyle/>
          <a:p>
            <a:pPr algn="r">
              <a:tabLst>
                <a:tab pos="585788" algn="l"/>
              </a:tabLst>
            </a:pPr>
            <a:r>
              <a:rPr lang="uk-UA" sz="1300" b="1">
                <a:latin typeface="Times New Roman" pitchFamily="18" charset="0"/>
                <a:cs typeface="Times New Roman" pitchFamily="18" charset="0"/>
              </a:rPr>
              <a:t>Заступник голови </a:t>
            </a:r>
          </a:p>
          <a:p>
            <a:pPr algn="r">
              <a:tabLst>
                <a:tab pos="585788" algn="l"/>
              </a:tabLst>
            </a:pPr>
            <a:r>
              <a:rPr lang="uk-UA" sz="1300" b="1">
                <a:latin typeface="Times New Roman" pitchFamily="18" charset="0"/>
                <a:cs typeface="Times New Roman" pitchFamily="18" charset="0"/>
              </a:rPr>
              <a:t>атестаційної комісії:</a:t>
            </a:r>
            <a:endParaRPr lang="ru-RU" sz="1300" b="1">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виконувати обов'язки голови у випадку його відсутності;</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складати план підготовки та проведення атестації;</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контролювати виконання графіка роботи атестаційної комісії;</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готувати проекти наказів:</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про проведення атестації педагогічних працівників;</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про підсумки атестації;</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про створення експертної групи (за потреби);</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здійснювати контроль за правильністю оформлення документації, індивідуаль­них графіків проходження атестації педагогами;</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надавати методичну та психологічну до­помогу педагогам, які атестуються;</a:t>
            </a:r>
            <a:endParaRPr lang="ru-RU" sz="1300">
              <a:latin typeface="Times New Roman" pitchFamily="18" charset="0"/>
              <a:cs typeface="Times New Roman" pitchFamily="18" charset="0"/>
            </a:endParaRPr>
          </a:p>
          <a:p>
            <a:pPr algn="r" eaLnBrk="0" hangingPunct="0">
              <a:buFont typeface="Wingdings" pitchFamily="2" charset="2"/>
              <a:buChar char="ü"/>
              <a:tabLst>
                <a:tab pos="585788" algn="l"/>
              </a:tabLst>
            </a:pPr>
            <a:r>
              <a:rPr lang="uk-UA" sz="1300">
                <a:latin typeface="Times New Roman" pitchFamily="18" charset="0"/>
                <a:cs typeface="Times New Roman" pitchFamily="18" charset="0"/>
              </a:rPr>
              <a:t>складати числовий та текстовий звіти про проведення атестації;</a:t>
            </a:r>
            <a:endParaRPr lang="uk-UA" sz="1300">
              <a:solidFill>
                <a:srgbClr val="000000"/>
              </a:solidFill>
              <a:latin typeface="Times New Roman" pitchFamily="18" charset="0"/>
              <a:ea typeface="Arial Unicode MS"/>
              <a:cs typeface="Times New Roman" pitchFamily="18" charset="0"/>
            </a:endParaRPr>
          </a:p>
          <a:p>
            <a:pPr algn="r" eaLnBrk="0" hangingPunct="0">
              <a:buFont typeface="Wingdings" pitchFamily="2" charset="2"/>
              <a:buChar char="ü"/>
              <a:tabLst>
                <a:tab pos="585788" algn="l"/>
              </a:tabLst>
            </a:pPr>
            <a:r>
              <a:rPr lang="uk-UA" sz="1300">
                <a:solidFill>
                  <a:srgbClr val="000000"/>
                </a:solidFill>
                <a:latin typeface="Times New Roman" pitchFamily="18" charset="0"/>
                <a:ea typeface="Arial Unicode MS"/>
                <a:cs typeface="Times New Roman" pitchFamily="18" charset="0"/>
              </a:rPr>
              <a:t>готувати проект підсумкового наказу про результати проведення атестації.</a:t>
            </a:r>
            <a:r>
              <a:rPr lang="ru-RU" sz="1300">
                <a:latin typeface="Times New Roman" pitchFamily="18" charset="0"/>
                <a:cs typeface="Times New Roman" pitchFamily="18" charset="0"/>
              </a:rPr>
              <a:t> </a:t>
            </a:r>
          </a:p>
        </p:txBody>
      </p:sp>
      <p:sp>
        <p:nvSpPr>
          <p:cNvPr id="25602" name="Rectangle 1"/>
          <p:cNvSpPr>
            <a:spLocks noChangeArrowheads="1"/>
          </p:cNvSpPr>
          <p:nvPr/>
        </p:nvSpPr>
        <p:spPr bwMode="auto">
          <a:xfrm>
            <a:off x="1143000" y="2016125"/>
            <a:ext cx="3276600" cy="4294188"/>
          </a:xfrm>
          <a:prstGeom prst="rect">
            <a:avLst/>
          </a:prstGeom>
          <a:solidFill>
            <a:srgbClr val="FFFFFF"/>
          </a:solidFill>
          <a:ln w="9525">
            <a:noFill/>
            <a:miter lim="800000"/>
            <a:headEnd/>
            <a:tailEnd/>
          </a:ln>
        </p:spPr>
        <p:txBody>
          <a:bodyPr anchor="ctr">
            <a:spAutoFit/>
          </a:bodyPr>
          <a:lstStyle/>
          <a:p>
            <a:pPr>
              <a:tabLst>
                <a:tab pos="484188" algn="l"/>
              </a:tabLst>
            </a:pPr>
            <a:r>
              <a:rPr lang="uk-UA" sz="1300" b="1">
                <a:latin typeface="Times New Roman" pitchFamily="18" charset="0"/>
                <a:cs typeface="Times New Roman" pitchFamily="18" charset="0"/>
              </a:rPr>
              <a:t>Голова атестаційної</a:t>
            </a:r>
          </a:p>
          <a:p>
            <a:pPr>
              <a:tabLst>
                <a:tab pos="484188" algn="l"/>
              </a:tabLst>
            </a:pPr>
            <a:r>
              <a:rPr lang="uk-UA" sz="1300" b="1">
                <a:latin typeface="Times New Roman" pitchFamily="18" charset="0"/>
                <a:cs typeface="Times New Roman" pitchFamily="18" charset="0"/>
              </a:rPr>
              <a:t>комісії:</a:t>
            </a:r>
            <a:endParaRPr lang="ru-RU" sz="1300" b="1">
              <a:latin typeface="Times New Roman" pitchFamily="18" charset="0"/>
              <a:cs typeface="Times New Roman" pitchFamily="18" charset="0"/>
            </a:endParaRPr>
          </a:p>
          <a:p>
            <a:pPr eaLnBrk="0" hangingPunct="0">
              <a:buFont typeface="Wingdings" pitchFamily="2" charset="2"/>
              <a:buChar char="ü"/>
              <a:tabLst>
                <a:tab pos="484188" algn="l"/>
              </a:tabLst>
            </a:pPr>
            <a:r>
              <a:rPr lang="uk-UA" sz="1300">
                <a:latin typeface="Times New Roman" pitchFamily="18" charset="0"/>
                <a:cs typeface="Times New Roman" pitchFamily="18" charset="0"/>
              </a:rPr>
              <a:t>ознайомлювати педагогів, які атестуються, з Типовим положенням;</a:t>
            </a:r>
            <a:endParaRPr lang="ru-RU" sz="1300">
              <a:latin typeface="Times New Roman" pitchFamily="18" charset="0"/>
              <a:cs typeface="Times New Roman" pitchFamily="18" charset="0"/>
            </a:endParaRPr>
          </a:p>
          <a:p>
            <a:pPr eaLnBrk="0" hangingPunct="0">
              <a:buFont typeface="Wingdings" pitchFamily="2" charset="2"/>
              <a:buChar char="ü"/>
              <a:tabLst>
                <a:tab pos="484188" algn="l"/>
              </a:tabLst>
            </a:pPr>
            <a:r>
              <a:rPr lang="uk-UA" sz="1300">
                <a:latin typeface="Times New Roman" pitchFamily="18" charset="0"/>
                <a:cs typeface="Times New Roman" pitchFamily="18" charset="0"/>
              </a:rPr>
              <a:t>ознайомлювати педагогів, які атестуються, з кваліфікаційними вимогами за відповід­ною кваліфікаційною категорією та з від­повідними їй посадовими обов'язками;</a:t>
            </a:r>
            <a:endParaRPr lang="ru-RU" sz="1300">
              <a:latin typeface="Times New Roman" pitchFamily="18" charset="0"/>
              <a:cs typeface="Times New Roman" pitchFamily="18" charset="0"/>
            </a:endParaRPr>
          </a:p>
          <a:p>
            <a:pPr eaLnBrk="0" hangingPunct="0">
              <a:buFont typeface="Wingdings" pitchFamily="2" charset="2"/>
              <a:buChar char="ü"/>
              <a:tabLst>
                <a:tab pos="484188" algn="l"/>
              </a:tabLst>
            </a:pPr>
            <a:r>
              <a:rPr lang="uk-UA" sz="1300">
                <a:latin typeface="Times New Roman" pitchFamily="18" charset="0"/>
                <a:cs typeface="Times New Roman" pitchFamily="18" charset="0"/>
              </a:rPr>
              <a:t>надавати клопотання до районної атеста­ційної комісії;</a:t>
            </a:r>
            <a:endParaRPr lang="ru-RU" sz="1300">
              <a:latin typeface="Times New Roman" pitchFamily="18" charset="0"/>
              <a:cs typeface="Times New Roman" pitchFamily="18" charset="0"/>
            </a:endParaRPr>
          </a:p>
          <a:p>
            <a:pPr eaLnBrk="0" hangingPunct="0">
              <a:buFont typeface="Wingdings" pitchFamily="2" charset="2"/>
              <a:buChar char="ü"/>
              <a:tabLst>
                <a:tab pos="484188" algn="l"/>
              </a:tabLst>
            </a:pPr>
            <a:r>
              <a:rPr lang="uk-UA" sz="1300">
                <a:latin typeface="Times New Roman" pitchFamily="18" charset="0"/>
                <a:cs typeface="Times New Roman" pitchFamily="18" charset="0"/>
              </a:rPr>
              <a:t>розподіляти функціональні обов'язки чле­нів комісії та контролювати їх виконання;</a:t>
            </a:r>
            <a:endParaRPr lang="ru-RU" sz="1300">
              <a:latin typeface="Times New Roman" pitchFamily="18" charset="0"/>
              <a:cs typeface="Times New Roman" pitchFamily="18" charset="0"/>
            </a:endParaRPr>
          </a:p>
          <a:p>
            <a:pPr eaLnBrk="0" hangingPunct="0">
              <a:buFont typeface="Wingdings" pitchFamily="2" charset="2"/>
              <a:buChar char="ü"/>
              <a:tabLst>
                <a:tab pos="484188" algn="l"/>
              </a:tabLst>
            </a:pPr>
            <a:r>
              <a:rPr lang="uk-UA" sz="1300">
                <a:latin typeface="Times New Roman" pitchFamily="18" charset="0"/>
                <a:cs typeface="Times New Roman" pitchFamily="18" charset="0"/>
              </a:rPr>
              <a:t>готувати та проводити засідання атеста­ційної комісії;</a:t>
            </a:r>
            <a:endParaRPr lang="ru-RU" sz="1300">
              <a:latin typeface="Times New Roman" pitchFamily="18" charset="0"/>
              <a:cs typeface="Times New Roman" pitchFamily="18" charset="0"/>
            </a:endParaRPr>
          </a:p>
          <a:p>
            <a:pPr eaLnBrk="0" hangingPunct="0">
              <a:buFont typeface="Wingdings" pitchFamily="2" charset="2"/>
              <a:buChar char="ü"/>
              <a:tabLst>
                <a:tab pos="484188" algn="l"/>
              </a:tabLst>
            </a:pPr>
            <a:r>
              <a:rPr lang="uk-UA" sz="1300">
                <a:latin typeface="Times New Roman" pitchFamily="18" charset="0"/>
                <a:cs typeface="Times New Roman" pitchFamily="18" charset="0"/>
              </a:rPr>
              <a:t>контролювати правильність ведення до­кументації;</a:t>
            </a:r>
            <a:endParaRPr lang="uk-UA" sz="1300">
              <a:solidFill>
                <a:srgbClr val="000000"/>
              </a:solidFill>
              <a:latin typeface="Times New Roman" pitchFamily="18" charset="0"/>
              <a:ea typeface="Arial Unicode MS"/>
              <a:cs typeface="Times New Roman" pitchFamily="18" charset="0"/>
            </a:endParaRPr>
          </a:p>
          <a:p>
            <a:pPr eaLnBrk="0" hangingPunct="0">
              <a:buFont typeface="Wingdings" pitchFamily="2" charset="2"/>
              <a:buChar char="ü"/>
              <a:tabLst>
                <a:tab pos="484188" algn="l"/>
              </a:tabLst>
            </a:pPr>
            <a:r>
              <a:rPr lang="uk-UA" sz="1300">
                <a:solidFill>
                  <a:srgbClr val="000000"/>
                </a:solidFill>
                <a:latin typeface="Times New Roman" pitchFamily="18" charset="0"/>
                <a:ea typeface="Arial Unicode MS"/>
                <a:cs typeface="Times New Roman" pitchFamily="18" charset="0"/>
              </a:rPr>
              <a:t>затверджувати план та графік роботи атестаційної комісії, індивідуальні графіки проходження атестації педагогами.</a:t>
            </a:r>
            <a:r>
              <a:rPr lang="ru-RU" sz="1300">
                <a:latin typeface="Times New Roman" pitchFamily="18" charset="0"/>
                <a:cs typeface="Times New Roman" pitchFamily="18" charset="0"/>
              </a:rPr>
              <a:t> </a:t>
            </a:r>
          </a:p>
        </p:txBody>
      </p:sp>
      <p:sp>
        <p:nvSpPr>
          <p:cNvPr id="25603" name="AutoShape 3"/>
          <p:cNvSpPr>
            <a:spLocks noChangeArrowheads="1"/>
          </p:cNvSpPr>
          <p:nvPr/>
        </p:nvSpPr>
        <p:spPr bwMode="auto">
          <a:xfrm>
            <a:off x="5424488" y="944563"/>
            <a:ext cx="3484562" cy="5608637"/>
          </a:xfrm>
          <a:prstGeom prst="roundRect">
            <a:avLst>
              <a:gd name="adj" fmla="val 16667"/>
            </a:avLst>
          </a:prstGeom>
          <a:noFill/>
          <a:ln w="38100">
            <a:solidFill>
              <a:schemeClr val="tx1"/>
            </a:solidFill>
            <a:round/>
            <a:headEnd/>
            <a:tailEnd/>
          </a:ln>
        </p:spPr>
        <p:txBody>
          <a:bodyPr wrap="none" anchor="ctr"/>
          <a:lstStyle/>
          <a:p>
            <a:pPr algn="ctr" eaLnBrk="0" hangingPunct="0"/>
            <a:endParaRPr lang="ru-RU">
              <a:latin typeface="Verdana" pitchFamily="34" charset="0"/>
            </a:endParaRPr>
          </a:p>
        </p:txBody>
      </p:sp>
      <p:sp>
        <p:nvSpPr>
          <p:cNvPr id="25604" name="AutoShape 5"/>
          <p:cNvSpPr>
            <a:spLocks noChangeArrowheads="1"/>
          </p:cNvSpPr>
          <p:nvPr/>
        </p:nvSpPr>
        <p:spPr bwMode="auto">
          <a:xfrm>
            <a:off x="1004888" y="944563"/>
            <a:ext cx="3484562" cy="5608637"/>
          </a:xfrm>
          <a:prstGeom prst="roundRect">
            <a:avLst>
              <a:gd name="adj" fmla="val 16667"/>
            </a:avLst>
          </a:prstGeom>
          <a:noFill/>
          <a:ln w="38100">
            <a:solidFill>
              <a:schemeClr val="tx1"/>
            </a:solidFill>
            <a:round/>
            <a:headEnd/>
            <a:tailEnd/>
          </a:ln>
        </p:spPr>
        <p:txBody>
          <a:bodyPr wrap="none" anchor="ctr"/>
          <a:lstStyle/>
          <a:p>
            <a:pPr algn="ctr" eaLnBrk="0" hangingPunct="0"/>
            <a:endParaRPr lang="ru-RU">
              <a:latin typeface="Verdana" pitchFamily="34" charset="0"/>
            </a:endParaRPr>
          </a:p>
        </p:txBody>
      </p:sp>
      <p:sp>
        <p:nvSpPr>
          <p:cNvPr id="7" name="Freeform 7"/>
          <p:cNvSpPr>
            <a:spLocks/>
          </p:cNvSpPr>
          <p:nvPr/>
        </p:nvSpPr>
        <p:spPr bwMode="gray">
          <a:xfrm>
            <a:off x="4114800" y="2133600"/>
            <a:ext cx="768350" cy="3352800"/>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pPr>
              <a:defRPr/>
            </a:pPr>
            <a:endParaRPr lang="ru-RU">
              <a:cs typeface="+mn-cs"/>
            </a:endParaRPr>
          </a:p>
        </p:txBody>
      </p:sp>
      <p:sp>
        <p:nvSpPr>
          <p:cNvPr id="25606" name="AutoShape 8"/>
          <p:cNvSpPr>
            <a:spLocks noChangeAspect="1" noChangeArrowheads="1" noTextEdit="1"/>
          </p:cNvSpPr>
          <p:nvPr/>
        </p:nvSpPr>
        <p:spPr bwMode="gray">
          <a:xfrm flipH="1">
            <a:off x="4905375" y="2178050"/>
            <a:ext cx="1387475" cy="2630488"/>
          </a:xfrm>
          <a:prstGeom prst="rect">
            <a:avLst/>
          </a:prstGeom>
          <a:noFill/>
          <a:ln w="9525">
            <a:noFill/>
            <a:miter lim="800000"/>
            <a:headEnd/>
            <a:tailEnd/>
          </a:ln>
        </p:spPr>
        <p:txBody>
          <a:bodyPr/>
          <a:lstStyle/>
          <a:p>
            <a:endParaRPr lang="ru-RU"/>
          </a:p>
        </p:txBody>
      </p:sp>
      <p:sp>
        <p:nvSpPr>
          <p:cNvPr id="9" name="Freeform 9"/>
          <p:cNvSpPr>
            <a:spLocks/>
          </p:cNvSpPr>
          <p:nvPr/>
        </p:nvSpPr>
        <p:spPr bwMode="gray">
          <a:xfrm flipH="1">
            <a:off x="4876800" y="2209800"/>
            <a:ext cx="914400" cy="3276600"/>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pPr>
              <a:defRPr/>
            </a:pPr>
            <a:endParaRPr lang="ru-RU">
              <a:cs typeface="+mn-cs"/>
            </a:endParaRPr>
          </a:p>
        </p:txBody>
      </p:sp>
      <p:grpSp>
        <p:nvGrpSpPr>
          <p:cNvPr id="25608" name="Group 10"/>
          <p:cNvGrpSpPr>
            <a:grpSpLocks/>
          </p:cNvGrpSpPr>
          <p:nvPr/>
        </p:nvGrpSpPr>
        <p:grpSpPr bwMode="auto">
          <a:xfrm>
            <a:off x="2514600" y="304800"/>
            <a:ext cx="4572000" cy="1981200"/>
            <a:chOff x="1997" y="1314"/>
            <a:chExt cx="1889" cy="778"/>
          </a:xfrm>
        </p:grpSpPr>
        <p:grpSp>
          <p:nvGrpSpPr>
            <p:cNvPr id="25610" name="Group 11"/>
            <p:cNvGrpSpPr>
              <a:grpSpLocks/>
            </p:cNvGrpSpPr>
            <p:nvPr/>
          </p:nvGrpSpPr>
          <p:grpSpPr bwMode="auto">
            <a:xfrm>
              <a:off x="1997" y="1405"/>
              <a:ext cx="1889" cy="687"/>
              <a:chOff x="1973" y="1027"/>
              <a:chExt cx="1926" cy="700"/>
            </a:xfrm>
          </p:grpSpPr>
          <p:sp>
            <p:nvSpPr>
              <p:cNvPr id="16" name="Oval 12"/>
              <p:cNvSpPr>
                <a:spLocks noChangeArrowheads="1"/>
              </p:cNvSpPr>
              <p:nvPr/>
            </p:nvSpPr>
            <p:spPr bwMode="gray">
              <a:xfrm>
                <a:off x="1994" y="1057"/>
                <a:ext cx="1905" cy="670"/>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pPr>
                  <a:defRPr/>
                </a:pPr>
                <a:endParaRPr lang="ru-RU">
                  <a:cs typeface="+mn-cs"/>
                </a:endParaRPr>
              </a:p>
            </p:txBody>
          </p:sp>
          <p:sp>
            <p:nvSpPr>
              <p:cNvPr id="17" name="Oval 13"/>
              <p:cNvSpPr>
                <a:spLocks noChangeArrowheads="1"/>
              </p:cNvSpPr>
              <p:nvPr/>
            </p:nvSpPr>
            <p:spPr bwMode="gray">
              <a:xfrm>
                <a:off x="1973" y="1027"/>
                <a:ext cx="1905" cy="676"/>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pPr>
                  <a:defRPr/>
                </a:pPr>
                <a:endParaRPr lang="ru-RU">
                  <a:cs typeface="+mn-cs"/>
                </a:endParaRPr>
              </a:p>
            </p:txBody>
          </p:sp>
        </p:grpSp>
        <p:sp>
          <p:nvSpPr>
            <p:cNvPr id="12" name="Oval 14"/>
            <p:cNvSpPr>
              <a:spLocks noChangeArrowheads="1"/>
            </p:cNvSpPr>
            <p:nvPr/>
          </p:nvSpPr>
          <p:spPr bwMode="gray">
            <a:xfrm>
              <a:off x="2086" y="1314"/>
              <a:ext cx="1691" cy="730"/>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pPr>
                <a:defRPr/>
              </a:pPr>
              <a:endParaRPr lang="ru-RU">
                <a:cs typeface="+mn-cs"/>
              </a:endParaRPr>
            </a:p>
          </p:txBody>
        </p:sp>
        <p:sp>
          <p:nvSpPr>
            <p:cNvPr id="13" name="Oval 15"/>
            <p:cNvSpPr>
              <a:spLocks noChangeArrowheads="1"/>
            </p:cNvSpPr>
            <p:nvPr/>
          </p:nvSpPr>
          <p:spPr bwMode="gray">
            <a:xfrm>
              <a:off x="2108" y="1319"/>
              <a:ext cx="1650" cy="748"/>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pPr>
                <a:defRPr/>
              </a:pPr>
              <a:endParaRPr lang="ru-RU">
                <a:cs typeface="+mn-cs"/>
              </a:endParaRPr>
            </a:p>
          </p:txBody>
        </p:sp>
        <p:sp>
          <p:nvSpPr>
            <p:cNvPr id="14" name="Oval 16"/>
            <p:cNvSpPr>
              <a:spLocks noChangeArrowheads="1"/>
            </p:cNvSpPr>
            <p:nvPr/>
          </p:nvSpPr>
          <p:spPr bwMode="gray">
            <a:xfrm>
              <a:off x="2125" y="1327"/>
              <a:ext cx="1570" cy="672"/>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pPr>
                <a:defRPr/>
              </a:pPr>
              <a:endParaRPr lang="ru-RU">
                <a:cs typeface="+mn-cs"/>
              </a:endParaRPr>
            </a:p>
          </p:txBody>
        </p:sp>
        <p:sp>
          <p:nvSpPr>
            <p:cNvPr id="15" name="Oval 17"/>
            <p:cNvSpPr>
              <a:spLocks noChangeArrowheads="1"/>
            </p:cNvSpPr>
            <p:nvPr/>
          </p:nvSpPr>
          <p:spPr bwMode="gray">
            <a:xfrm>
              <a:off x="2208" y="1344"/>
              <a:ext cx="1382" cy="518"/>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pPr>
                <a:defRPr/>
              </a:pPr>
              <a:endParaRPr lang="ru-RU">
                <a:cs typeface="+mn-cs"/>
              </a:endParaRPr>
            </a:p>
          </p:txBody>
        </p:sp>
      </p:grpSp>
      <p:sp>
        <p:nvSpPr>
          <p:cNvPr id="20" name="Прямоугольник 19"/>
          <p:cNvSpPr/>
          <p:nvPr/>
        </p:nvSpPr>
        <p:spPr>
          <a:xfrm>
            <a:off x="3200400" y="533400"/>
            <a:ext cx="3048000" cy="1016000"/>
          </a:xfrm>
          <a:prstGeom prst="rect">
            <a:avLst/>
          </a:prstGeom>
        </p:spPr>
        <p:txBody>
          <a:bodyPr>
            <a:spAutoFit/>
          </a:bodyPr>
          <a:lstStyle/>
          <a:p>
            <a:pPr algn="ctr">
              <a:defRPr/>
            </a:pPr>
            <a:r>
              <a:rPr lang="uk-UA" b="1" dirty="0">
                <a:solidFill>
                  <a:schemeClr val="accent3">
                    <a:lumMod val="50000"/>
                  </a:schemeClr>
                </a:solidFill>
                <a:effectLst>
                  <a:outerShdw blurRad="38100" dist="38100" dir="2700000" algn="tl">
                    <a:srgbClr val="000000">
                      <a:alpha val="43137"/>
                    </a:srgbClr>
                  </a:outerShdw>
                </a:effectLst>
                <a:latin typeface="Bookman Old Style" pitchFamily="18" charset="0"/>
                <a:cs typeface="+mn-cs"/>
              </a:rPr>
              <a:t>Функціональні обов'язки членів атестаційної</a:t>
            </a:r>
            <a:endParaRPr lang="ru-RU" dirty="0">
              <a:solidFill>
                <a:schemeClr val="accent3">
                  <a:lumMod val="50000"/>
                </a:schemeClr>
              </a:solidFill>
              <a:effectLst>
                <a:outerShdw blurRad="38100" dist="38100" dir="2700000" algn="tl">
                  <a:srgbClr val="000000">
                    <a:alpha val="43137"/>
                  </a:srgbClr>
                </a:outerShdw>
              </a:effectLst>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ChangeArrowheads="1"/>
          </p:cNvSpPr>
          <p:nvPr/>
        </p:nvSpPr>
        <p:spPr bwMode="auto">
          <a:xfrm>
            <a:off x="5562600" y="1676400"/>
            <a:ext cx="3276600" cy="4894263"/>
          </a:xfrm>
          <a:prstGeom prst="rect">
            <a:avLst/>
          </a:prstGeom>
          <a:solidFill>
            <a:srgbClr val="FFFFFF"/>
          </a:solidFill>
          <a:ln w="9525">
            <a:noFill/>
            <a:miter lim="800000"/>
            <a:headEnd/>
            <a:tailEnd/>
          </a:ln>
        </p:spPr>
        <p:txBody>
          <a:bodyPr anchor="ctr">
            <a:spAutoFit/>
          </a:bodyPr>
          <a:lstStyle/>
          <a:p>
            <a:pPr algn="r"/>
            <a:r>
              <a:rPr lang="uk-UA" sz="1300" b="1">
                <a:latin typeface="Times New Roman" pitchFamily="18" charset="0"/>
                <a:cs typeface="Times New Roman" pitchFamily="18" charset="0"/>
              </a:rPr>
              <a:t>Член атестаційної комісії</a:t>
            </a:r>
          </a:p>
          <a:p>
            <a:pPr algn="r"/>
            <a:r>
              <a:rPr lang="uk-UA" sz="1300" b="1">
                <a:latin typeface="Times New Roman" pitchFamily="18" charset="0"/>
                <a:cs typeface="Times New Roman" pitchFamily="18" charset="0"/>
              </a:rPr>
              <a:t>зобов'язаний:</a:t>
            </a:r>
            <a:endParaRPr lang="ru-RU" sz="1300" b="1">
              <a:latin typeface="Times New Roman" pitchFamily="18" charset="0"/>
              <a:cs typeface="Times New Roman" pitchFamily="18" charset="0"/>
            </a:endParaRPr>
          </a:p>
          <a:p>
            <a:pPr algn="r">
              <a:buFont typeface="Wingdings" pitchFamily="2" charset="2"/>
              <a:buChar char="Ø"/>
            </a:pPr>
            <a:r>
              <a:rPr lang="uk-UA" sz="1300">
                <a:latin typeface="Times New Roman" pitchFamily="18" charset="0"/>
                <a:cs typeface="Times New Roman" pitchFamily="18" charset="0"/>
              </a:rPr>
              <a:t>знати нормативно-правові акти щодо організації та проведення атестації педагогічних працівників;</a:t>
            </a:r>
            <a:endParaRPr lang="ru-RU" sz="1300">
              <a:latin typeface="Times New Roman" pitchFamily="18" charset="0"/>
              <a:cs typeface="Times New Roman" pitchFamily="18" charset="0"/>
            </a:endParaRPr>
          </a:p>
          <a:p>
            <a:pPr algn="r">
              <a:buFont typeface="Wingdings" pitchFamily="2" charset="2"/>
              <a:buChar char="Ø"/>
            </a:pPr>
            <a:r>
              <a:rPr lang="uk-UA" sz="1300">
                <a:latin typeface="Times New Roman" pitchFamily="18" charset="0"/>
                <a:cs typeface="Times New Roman" pitchFamily="18" charset="0"/>
              </a:rPr>
              <a:t>володіти методами аналізу й узагальнення інформації;</a:t>
            </a:r>
            <a:endParaRPr lang="ru-RU" sz="1300">
              <a:latin typeface="Times New Roman" pitchFamily="18" charset="0"/>
              <a:cs typeface="Times New Roman" pitchFamily="18" charset="0"/>
            </a:endParaRPr>
          </a:p>
          <a:p>
            <a:pPr algn="r">
              <a:buFont typeface="Wingdings" pitchFamily="2" charset="2"/>
              <a:buChar char="Ø"/>
            </a:pPr>
            <a:r>
              <a:rPr lang="uk-UA" sz="1300">
                <a:latin typeface="Times New Roman" pitchFamily="18" charset="0"/>
                <a:cs typeface="Times New Roman" pitchFamily="18" charset="0"/>
              </a:rPr>
              <a:t>мати належний рівень комунікативної культури;</a:t>
            </a:r>
            <a:endParaRPr lang="ru-RU" sz="1300">
              <a:latin typeface="Times New Roman" pitchFamily="18" charset="0"/>
              <a:cs typeface="Times New Roman" pitchFamily="18" charset="0"/>
            </a:endParaRPr>
          </a:p>
          <a:p>
            <a:pPr algn="r">
              <a:buFont typeface="Wingdings" pitchFamily="2" charset="2"/>
              <a:buChar char="Ø"/>
            </a:pPr>
            <a:r>
              <a:rPr lang="uk-UA" sz="1300">
                <a:latin typeface="Times New Roman" pitchFamily="18" charset="0"/>
                <a:cs typeface="Times New Roman" pitchFamily="18" charset="0"/>
              </a:rPr>
              <a:t>дотримуватися прозорості та гласності процесу атестації;</a:t>
            </a:r>
            <a:endParaRPr lang="ru-RU" sz="1300">
              <a:latin typeface="Times New Roman" pitchFamily="18" charset="0"/>
              <a:cs typeface="Times New Roman" pitchFamily="18" charset="0"/>
            </a:endParaRPr>
          </a:p>
          <a:p>
            <a:pPr algn="r">
              <a:buFont typeface="Wingdings" pitchFamily="2" charset="2"/>
              <a:buChar char="Ø"/>
            </a:pPr>
            <a:r>
              <a:rPr lang="uk-UA" sz="1300">
                <a:latin typeface="Times New Roman" pitchFamily="18" charset="0"/>
                <a:cs typeface="Times New Roman" pitchFamily="18" charset="0"/>
              </a:rPr>
              <a:t>вміти розв'язувати конфліктні ситуації;</a:t>
            </a:r>
            <a:endParaRPr lang="ru-RU" sz="1300">
              <a:latin typeface="Times New Roman" pitchFamily="18" charset="0"/>
              <a:cs typeface="Times New Roman" pitchFamily="18" charset="0"/>
            </a:endParaRPr>
          </a:p>
          <a:p>
            <a:pPr algn="r">
              <a:buFont typeface="Wingdings" pitchFamily="2" charset="2"/>
              <a:buChar char="Ø"/>
            </a:pPr>
            <a:r>
              <a:rPr lang="uk-UA" sz="1300">
                <a:latin typeface="Times New Roman" pitchFamily="18" charset="0"/>
                <a:cs typeface="Times New Roman" pitchFamily="18" charset="0"/>
              </a:rPr>
              <a:t>підтримувати комфортний мікроклімат у колективі під час проведення атестації.</a:t>
            </a:r>
            <a:endParaRPr lang="ru-RU" sz="1300">
              <a:latin typeface="Times New Roman" pitchFamily="18" charset="0"/>
              <a:cs typeface="Times New Roman" pitchFamily="18" charset="0"/>
            </a:endParaRPr>
          </a:p>
          <a:p>
            <a:pPr algn="r"/>
            <a:r>
              <a:rPr lang="uk-UA" sz="1300" b="1">
                <a:latin typeface="Times New Roman" pitchFamily="18" charset="0"/>
                <a:cs typeface="Times New Roman" pitchFamily="18" charset="0"/>
              </a:rPr>
              <a:t>Член атестаційної комісії має право:</a:t>
            </a:r>
            <a:endParaRPr lang="ru-RU" sz="1300" b="1">
              <a:latin typeface="Times New Roman" pitchFamily="18" charset="0"/>
              <a:cs typeface="Times New Roman" pitchFamily="18" charset="0"/>
            </a:endParaRPr>
          </a:p>
          <a:p>
            <a:pPr algn="r">
              <a:buFont typeface="Wingdings" pitchFamily="2" charset="2"/>
              <a:buChar char="ü"/>
            </a:pPr>
            <a:r>
              <a:rPr lang="uk-UA" sz="1300">
                <a:latin typeface="Times New Roman" pitchFamily="18" charset="0"/>
                <a:cs typeface="Times New Roman" pitchFamily="18" charset="0"/>
              </a:rPr>
              <a:t>отримувати необхідну інформацію у межах своєї компетенції;</a:t>
            </a:r>
            <a:endParaRPr lang="ru-RU" sz="1300">
              <a:latin typeface="Times New Roman" pitchFamily="18" charset="0"/>
              <a:cs typeface="Times New Roman" pitchFamily="18" charset="0"/>
            </a:endParaRPr>
          </a:p>
          <a:p>
            <a:pPr algn="r">
              <a:buFont typeface="Wingdings" pitchFamily="2" charset="2"/>
              <a:buChar char="ü"/>
            </a:pPr>
            <a:r>
              <a:rPr lang="uk-UA" sz="1300">
                <a:latin typeface="Times New Roman" pitchFamily="18" charset="0"/>
                <a:cs typeface="Times New Roman" pitchFamily="18" charset="0"/>
              </a:rPr>
              <a:t>залучати до процедури проведення атестації експертів;</a:t>
            </a:r>
            <a:endParaRPr lang="ru-RU" sz="1300">
              <a:latin typeface="Times New Roman" pitchFamily="18" charset="0"/>
              <a:cs typeface="Times New Roman" pitchFamily="18" charset="0"/>
            </a:endParaRPr>
          </a:p>
          <a:p>
            <a:pPr algn="r">
              <a:buFont typeface="Wingdings" pitchFamily="2" charset="2"/>
              <a:buChar char="ü"/>
            </a:pPr>
            <a:r>
              <a:rPr lang="uk-UA" sz="1300">
                <a:latin typeface="Times New Roman" pitchFamily="18" charset="0"/>
                <a:cs typeface="Times New Roman" pitchFamily="18" charset="0"/>
              </a:rPr>
              <a:t>брати участь у роботі атестаційної комісії у робочий час;</a:t>
            </a:r>
            <a:endParaRPr lang="ru-RU" sz="1300">
              <a:latin typeface="Times New Roman" pitchFamily="18" charset="0"/>
              <a:cs typeface="Times New Roman" pitchFamily="18" charset="0"/>
            </a:endParaRPr>
          </a:p>
          <a:p>
            <a:pPr algn="r">
              <a:buFont typeface="Wingdings" pitchFamily="2" charset="2"/>
              <a:buChar char="ü"/>
            </a:pPr>
            <a:r>
              <a:rPr lang="uk-UA" sz="1300">
                <a:latin typeface="Times New Roman" pitchFamily="18" charset="0"/>
                <a:cs typeface="Times New Roman" pitchFamily="18" charset="0"/>
              </a:rPr>
              <a:t>планувати діяльність атестаційної комісії;</a:t>
            </a:r>
            <a:endParaRPr lang="ru-RU" sz="1300">
              <a:latin typeface="Times New Roman" pitchFamily="18" charset="0"/>
              <a:cs typeface="Times New Roman" pitchFamily="18" charset="0"/>
            </a:endParaRPr>
          </a:p>
          <a:p>
            <a:pPr algn="r">
              <a:buFont typeface="Wingdings" pitchFamily="2" charset="2"/>
              <a:buChar char="ü"/>
            </a:pPr>
            <a:r>
              <a:rPr lang="uk-UA" sz="1300">
                <a:latin typeface="Times New Roman" pitchFamily="18" charset="0"/>
                <a:cs typeface="Times New Roman" pitchFamily="18" charset="0"/>
              </a:rPr>
              <a:t>виступати в ролі експертів у межах своєї компетенції.</a:t>
            </a:r>
            <a:endParaRPr lang="ru-RU" sz="1300">
              <a:latin typeface="Times New Roman" pitchFamily="18" charset="0"/>
              <a:cs typeface="Times New Roman" pitchFamily="18" charset="0"/>
            </a:endParaRPr>
          </a:p>
        </p:txBody>
      </p:sp>
      <p:sp>
        <p:nvSpPr>
          <p:cNvPr id="27650" name="Rectangle 1"/>
          <p:cNvSpPr>
            <a:spLocks noChangeArrowheads="1"/>
          </p:cNvSpPr>
          <p:nvPr/>
        </p:nvSpPr>
        <p:spPr bwMode="auto">
          <a:xfrm>
            <a:off x="1066800" y="1752600"/>
            <a:ext cx="3429000" cy="4894263"/>
          </a:xfrm>
          <a:prstGeom prst="rect">
            <a:avLst/>
          </a:prstGeom>
          <a:solidFill>
            <a:srgbClr val="FFFFFF"/>
          </a:solidFill>
          <a:ln w="9525">
            <a:noFill/>
            <a:miter lim="800000"/>
            <a:headEnd/>
            <a:tailEnd/>
          </a:ln>
        </p:spPr>
        <p:txBody>
          <a:bodyPr anchor="ctr">
            <a:spAutoFit/>
          </a:bodyPr>
          <a:lstStyle/>
          <a:p>
            <a:r>
              <a:rPr lang="uk-UA" sz="1200" b="1">
                <a:latin typeface="Times New Roman" pitchFamily="18" charset="0"/>
                <a:cs typeface="Times New Roman" pitchFamily="18" charset="0"/>
              </a:rPr>
              <a:t>Секретар АК:</a:t>
            </a:r>
            <a:endParaRPr lang="ru-RU" sz="1200" b="1">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вести роз'яснювальну </a:t>
            </a:r>
          </a:p>
          <a:p>
            <a:r>
              <a:rPr lang="uk-UA" sz="1200">
                <a:latin typeface="Times New Roman" pitchFamily="18" charset="0"/>
                <a:cs typeface="Times New Roman" pitchFamily="18" charset="0"/>
              </a:rPr>
              <a:t>   роботу із заповнення документації;</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приймати та реєструвати заяви педагогів;</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вести документацію атестаційної комісії:</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журнал реєстрації заяв педагогічних працівників;</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протоколи засідань атестаційних комісій;</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оформлювати:</a:t>
            </a:r>
            <a:endParaRPr lang="ru-RU" sz="1200">
              <a:latin typeface="Times New Roman" pitchFamily="18" charset="0"/>
              <a:cs typeface="Times New Roman" pitchFamily="18" charset="0"/>
            </a:endParaRPr>
          </a:p>
          <a:p>
            <a:pPr>
              <a:buFont typeface="Wingdings" pitchFamily="2" charset="2"/>
              <a:buChar char="ü"/>
            </a:pPr>
            <a:r>
              <a:rPr lang="uk-UA" sz="1200">
                <a:latin typeface="Times New Roman" pitchFamily="18" charset="0"/>
                <a:cs typeface="Times New Roman" pitchFamily="18" charset="0"/>
              </a:rPr>
              <a:t>атестаційні листи;</a:t>
            </a:r>
            <a:endParaRPr lang="ru-RU" sz="1200">
              <a:latin typeface="Times New Roman" pitchFamily="18" charset="0"/>
              <a:cs typeface="Times New Roman" pitchFamily="18" charset="0"/>
            </a:endParaRPr>
          </a:p>
          <a:p>
            <a:pPr>
              <a:buFont typeface="Wingdings" pitchFamily="2" charset="2"/>
              <a:buChar char="ü"/>
            </a:pPr>
            <a:r>
              <a:rPr lang="uk-UA" sz="1200">
                <a:latin typeface="Times New Roman" pitchFamily="18" charset="0"/>
                <a:cs typeface="Times New Roman" pitchFamily="18" charset="0"/>
              </a:rPr>
              <a:t>витяги з наказів щодо проведення атестації;</a:t>
            </a:r>
            <a:endParaRPr lang="ru-RU" sz="1200">
              <a:latin typeface="Times New Roman" pitchFamily="18" charset="0"/>
              <a:cs typeface="Times New Roman" pitchFamily="18" charset="0"/>
            </a:endParaRPr>
          </a:p>
          <a:p>
            <a:pPr>
              <a:buFont typeface="Wingdings" pitchFamily="2" charset="2"/>
              <a:buChar char="ü"/>
            </a:pPr>
            <a:r>
              <a:rPr lang="uk-UA" sz="1200">
                <a:latin typeface="Times New Roman" pitchFamily="18" charset="0"/>
                <a:cs typeface="Times New Roman" pitchFamily="18" charset="0"/>
              </a:rPr>
              <a:t>витяги з протоколів;</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готувати атестаційні матеріали до подання в атестаційну комісію ІІ рівня;</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запрошувати членів АК на засідання комісії та відповідати за їх присутність;</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регулювати та координувати режим роботи членів атестаційної комісії;</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унаочнювати інформацію про хід атестації;</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збирати матеріали щодо проведення атестації, методичні розробки педагогів;</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своєчасно інформувати педагогів про зміни в нормативно-правовому забезпеченні з питань атестації;</a:t>
            </a:r>
            <a:endParaRPr lang="ru-RU" sz="1200">
              <a:latin typeface="Times New Roman" pitchFamily="18" charset="0"/>
              <a:cs typeface="Times New Roman" pitchFamily="18" charset="0"/>
            </a:endParaRPr>
          </a:p>
          <a:p>
            <a:pPr>
              <a:buFont typeface="Wingdings" pitchFamily="2" charset="2"/>
              <a:buChar char="Ø"/>
            </a:pPr>
            <a:r>
              <a:rPr lang="uk-UA" sz="1200">
                <a:latin typeface="Times New Roman" pitchFamily="18" charset="0"/>
                <a:cs typeface="Times New Roman" pitchFamily="18" charset="0"/>
              </a:rPr>
              <a:t>готувати проект наказу про підсумки атестації</a:t>
            </a:r>
            <a:endParaRPr lang="ru-RU" sz="1200">
              <a:latin typeface="Times New Roman" pitchFamily="18" charset="0"/>
              <a:cs typeface="Times New Roman" pitchFamily="18" charset="0"/>
            </a:endParaRPr>
          </a:p>
        </p:txBody>
      </p:sp>
      <p:sp>
        <p:nvSpPr>
          <p:cNvPr id="27651" name="AutoShape 3"/>
          <p:cNvSpPr>
            <a:spLocks noChangeArrowheads="1"/>
          </p:cNvSpPr>
          <p:nvPr/>
        </p:nvSpPr>
        <p:spPr bwMode="auto">
          <a:xfrm>
            <a:off x="5424488" y="944563"/>
            <a:ext cx="3484562" cy="5608637"/>
          </a:xfrm>
          <a:prstGeom prst="roundRect">
            <a:avLst>
              <a:gd name="adj" fmla="val 16667"/>
            </a:avLst>
          </a:prstGeom>
          <a:noFill/>
          <a:ln w="38100">
            <a:solidFill>
              <a:schemeClr val="tx1"/>
            </a:solidFill>
            <a:round/>
            <a:headEnd/>
            <a:tailEnd/>
          </a:ln>
        </p:spPr>
        <p:txBody>
          <a:bodyPr wrap="none" anchor="ctr"/>
          <a:lstStyle/>
          <a:p>
            <a:pPr algn="ctr" eaLnBrk="0" hangingPunct="0"/>
            <a:endParaRPr lang="ru-RU">
              <a:latin typeface="Verdana" pitchFamily="34" charset="0"/>
            </a:endParaRPr>
          </a:p>
        </p:txBody>
      </p:sp>
      <p:sp>
        <p:nvSpPr>
          <p:cNvPr id="27652" name="AutoShape 5"/>
          <p:cNvSpPr>
            <a:spLocks noChangeArrowheads="1"/>
          </p:cNvSpPr>
          <p:nvPr/>
        </p:nvSpPr>
        <p:spPr bwMode="auto">
          <a:xfrm>
            <a:off x="990600" y="914400"/>
            <a:ext cx="3484563" cy="5791200"/>
          </a:xfrm>
          <a:prstGeom prst="roundRect">
            <a:avLst>
              <a:gd name="adj" fmla="val 16667"/>
            </a:avLst>
          </a:prstGeom>
          <a:noFill/>
          <a:ln w="38100">
            <a:solidFill>
              <a:schemeClr val="tx1"/>
            </a:solidFill>
            <a:round/>
            <a:headEnd/>
            <a:tailEnd/>
          </a:ln>
        </p:spPr>
        <p:txBody>
          <a:bodyPr wrap="none" anchor="ctr"/>
          <a:lstStyle/>
          <a:p>
            <a:pPr algn="ctr" eaLnBrk="0" hangingPunct="0"/>
            <a:endParaRPr lang="ru-RU">
              <a:latin typeface="Verdana" pitchFamily="34" charset="0"/>
            </a:endParaRPr>
          </a:p>
        </p:txBody>
      </p:sp>
      <p:sp>
        <p:nvSpPr>
          <p:cNvPr id="7" name="Freeform 7"/>
          <p:cNvSpPr>
            <a:spLocks/>
          </p:cNvSpPr>
          <p:nvPr/>
        </p:nvSpPr>
        <p:spPr bwMode="gray">
          <a:xfrm>
            <a:off x="4191000" y="2133600"/>
            <a:ext cx="692150" cy="3581400"/>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pPr>
              <a:defRPr/>
            </a:pPr>
            <a:endParaRPr lang="ru-RU">
              <a:cs typeface="+mn-cs"/>
            </a:endParaRPr>
          </a:p>
        </p:txBody>
      </p:sp>
      <p:sp>
        <p:nvSpPr>
          <p:cNvPr id="27654" name="AutoShape 8"/>
          <p:cNvSpPr>
            <a:spLocks noChangeAspect="1" noChangeArrowheads="1" noTextEdit="1"/>
          </p:cNvSpPr>
          <p:nvPr/>
        </p:nvSpPr>
        <p:spPr bwMode="gray">
          <a:xfrm flipH="1">
            <a:off x="4905375" y="2178050"/>
            <a:ext cx="1387475" cy="2630488"/>
          </a:xfrm>
          <a:prstGeom prst="rect">
            <a:avLst/>
          </a:prstGeom>
          <a:noFill/>
          <a:ln w="9525">
            <a:noFill/>
            <a:miter lim="800000"/>
            <a:headEnd/>
            <a:tailEnd/>
          </a:ln>
        </p:spPr>
        <p:txBody>
          <a:bodyPr/>
          <a:lstStyle/>
          <a:p>
            <a:endParaRPr lang="ru-RU"/>
          </a:p>
        </p:txBody>
      </p:sp>
      <p:sp>
        <p:nvSpPr>
          <p:cNvPr id="9" name="Freeform 9"/>
          <p:cNvSpPr>
            <a:spLocks/>
          </p:cNvSpPr>
          <p:nvPr/>
        </p:nvSpPr>
        <p:spPr bwMode="gray">
          <a:xfrm flipH="1">
            <a:off x="4876800" y="2209800"/>
            <a:ext cx="914400" cy="3276600"/>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pPr>
              <a:defRPr/>
            </a:pPr>
            <a:endParaRPr lang="ru-RU">
              <a:cs typeface="+mn-cs"/>
            </a:endParaRPr>
          </a:p>
        </p:txBody>
      </p:sp>
      <p:grpSp>
        <p:nvGrpSpPr>
          <p:cNvPr id="27656" name="Group 10"/>
          <p:cNvGrpSpPr>
            <a:grpSpLocks/>
          </p:cNvGrpSpPr>
          <p:nvPr/>
        </p:nvGrpSpPr>
        <p:grpSpPr bwMode="auto">
          <a:xfrm>
            <a:off x="2514600" y="152400"/>
            <a:ext cx="4572000" cy="1981200"/>
            <a:chOff x="1997" y="1314"/>
            <a:chExt cx="1889" cy="778"/>
          </a:xfrm>
        </p:grpSpPr>
        <p:grpSp>
          <p:nvGrpSpPr>
            <p:cNvPr id="27658" name="Group 11"/>
            <p:cNvGrpSpPr>
              <a:grpSpLocks/>
            </p:cNvGrpSpPr>
            <p:nvPr/>
          </p:nvGrpSpPr>
          <p:grpSpPr bwMode="auto">
            <a:xfrm>
              <a:off x="1997" y="1405"/>
              <a:ext cx="1889" cy="687"/>
              <a:chOff x="1973" y="1027"/>
              <a:chExt cx="1926" cy="700"/>
            </a:xfrm>
          </p:grpSpPr>
          <p:sp>
            <p:nvSpPr>
              <p:cNvPr id="16" name="Oval 12"/>
              <p:cNvSpPr>
                <a:spLocks noChangeArrowheads="1"/>
              </p:cNvSpPr>
              <p:nvPr/>
            </p:nvSpPr>
            <p:spPr bwMode="gray">
              <a:xfrm>
                <a:off x="1994" y="1057"/>
                <a:ext cx="1905" cy="670"/>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pPr>
                  <a:defRPr/>
                </a:pPr>
                <a:endParaRPr lang="ru-RU">
                  <a:cs typeface="+mn-cs"/>
                </a:endParaRPr>
              </a:p>
            </p:txBody>
          </p:sp>
          <p:sp>
            <p:nvSpPr>
              <p:cNvPr id="17" name="Oval 13"/>
              <p:cNvSpPr>
                <a:spLocks noChangeArrowheads="1"/>
              </p:cNvSpPr>
              <p:nvPr/>
            </p:nvSpPr>
            <p:spPr bwMode="gray">
              <a:xfrm>
                <a:off x="1973" y="1027"/>
                <a:ext cx="1905" cy="676"/>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pPr>
                  <a:defRPr/>
                </a:pPr>
                <a:endParaRPr lang="ru-RU">
                  <a:cs typeface="+mn-cs"/>
                </a:endParaRPr>
              </a:p>
            </p:txBody>
          </p:sp>
        </p:grpSp>
        <p:sp>
          <p:nvSpPr>
            <p:cNvPr id="12" name="Oval 14"/>
            <p:cNvSpPr>
              <a:spLocks noChangeArrowheads="1"/>
            </p:cNvSpPr>
            <p:nvPr/>
          </p:nvSpPr>
          <p:spPr bwMode="gray">
            <a:xfrm>
              <a:off x="2086" y="1314"/>
              <a:ext cx="1691" cy="730"/>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pPr>
                <a:defRPr/>
              </a:pPr>
              <a:endParaRPr lang="ru-RU">
                <a:cs typeface="+mn-cs"/>
              </a:endParaRPr>
            </a:p>
          </p:txBody>
        </p:sp>
        <p:sp>
          <p:nvSpPr>
            <p:cNvPr id="13" name="Oval 15"/>
            <p:cNvSpPr>
              <a:spLocks noChangeArrowheads="1"/>
            </p:cNvSpPr>
            <p:nvPr/>
          </p:nvSpPr>
          <p:spPr bwMode="gray">
            <a:xfrm>
              <a:off x="2108" y="1319"/>
              <a:ext cx="1650" cy="748"/>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pPr>
                <a:defRPr/>
              </a:pPr>
              <a:endParaRPr lang="ru-RU">
                <a:cs typeface="+mn-cs"/>
              </a:endParaRPr>
            </a:p>
          </p:txBody>
        </p:sp>
        <p:sp>
          <p:nvSpPr>
            <p:cNvPr id="14" name="Oval 16"/>
            <p:cNvSpPr>
              <a:spLocks noChangeArrowheads="1"/>
            </p:cNvSpPr>
            <p:nvPr/>
          </p:nvSpPr>
          <p:spPr bwMode="gray">
            <a:xfrm>
              <a:off x="2125" y="1327"/>
              <a:ext cx="1570" cy="672"/>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pPr>
                <a:defRPr/>
              </a:pPr>
              <a:endParaRPr lang="ru-RU">
                <a:cs typeface="+mn-cs"/>
              </a:endParaRPr>
            </a:p>
          </p:txBody>
        </p:sp>
        <p:sp>
          <p:nvSpPr>
            <p:cNvPr id="15" name="Oval 17"/>
            <p:cNvSpPr>
              <a:spLocks noChangeArrowheads="1"/>
            </p:cNvSpPr>
            <p:nvPr/>
          </p:nvSpPr>
          <p:spPr bwMode="gray">
            <a:xfrm>
              <a:off x="2208" y="1344"/>
              <a:ext cx="1382" cy="598"/>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pPr>
                <a:defRPr/>
              </a:pPr>
              <a:endParaRPr lang="ru-RU">
                <a:cs typeface="+mn-cs"/>
              </a:endParaRPr>
            </a:p>
          </p:txBody>
        </p:sp>
      </p:grpSp>
      <p:sp>
        <p:nvSpPr>
          <p:cNvPr id="20" name="Прямоугольник 19"/>
          <p:cNvSpPr/>
          <p:nvPr/>
        </p:nvSpPr>
        <p:spPr>
          <a:xfrm>
            <a:off x="3276600" y="457200"/>
            <a:ext cx="2819400" cy="1323975"/>
          </a:xfrm>
          <a:prstGeom prst="rect">
            <a:avLst/>
          </a:prstGeom>
        </p:spPr>
        <p:txBody>
          <a:bodyPr>
            <a:spAutoFit/>
          </a:bodyPr>
          <a:lstStyle/>
          <a:p>
            <a:pPr algn="ctr">
              <a:defRPr/>
            </a:pPr>
            <a:r>
              <a:rPr lang="uk-UA" b="1" dirty="0">
                <a:solidFill>
                  <a:schemeClr val="accent3">
                    <a:lumMod val="50000"/>
                  </a:schemeClr>
                </a:solidFill>
                <a:effectLst>
                  <a:outerShdw blurRad="38100" dist="38100" dir="2700000" algn="tl">
                    <a:srgbClr val="000000">
                      <a:alpha val="43137"/>
                    </a:srgbClr>
                  </a:outerShdw>
                </a:effectLst>
                <a:latin typeface="Bookman Old Style" pitchFamily="18" charset="0"/>
                <a:cs typeface="+mn-cs"/>
              </a:rPr>
              <a:t>Функціональні обов'язки членів атестаційної комісії</a:t>
            </a:r>
            <a:endParaRPr lang="ru-RU" dirty="0">
              <a:solidFill>
                <a:schemeClr val="accent3">
                  <a:lumMod val="50000"/>
                </a:schemeClr>
              </a:solidFill>
              <a:effectLst>
                <a:outerShdw blurRad="38100" dist="38100" dir="2700000" algn="tl">
                  <a:srgbClr val="000000">
                    <a:alpha val="43137"/>
                  </a:srgbClr>
                </a:outerShdw>
              </a:effectLst>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295400" y="152400"/>
            <a:ext cx="7659688" cy="461963"/>
          </a:xfrm>
          <a:ln>
            <a:miter lim="800000"/>
            <a:headEnd/>
            <a:tailEnd/>
          </a:ln>
        </p:spPr>
        <p:txBody>
          <a:bodyPr vert="horz" wrap="none" lIns="91440" tIns="45720" rIns="91440" bIns="45720" numCol="1" anchorCtr="0" compatLnSpc="1">
            <a:prstTxWarp prst="textNoShape">
              <a:avLst/>
            </a:prstTxWarp>
            <a:spAutoFit/>
          </a:bodyPr>
          <a:lstStyle/>
          <a:p>
            <a:pPr algn="ctr">
              <a:defRPr/>
            </a:pPr>
            <a:r>
              <a:rPr lang="uk-UA" sz="2400" b="1" dirty="0" smtClean="0">
                <a:solidFill>
                  <a:srgbClr val="C00000"/>
                </a:solidFill>
                <a:effectLst>
                  <a:outerShdw blurRad="38100" dist="38100" dir="2700000" algn="tl">
                    <a:srgbClr val="000000">
                      <a:alpha val="43137"/>
                    </a:srgbClr>
                  </a:outerShdw>
                </a:effectLst>
                <a:latin typeface="Bookman Old Style" pitchFamily="18" charset="0"/>
                <a:ea typeface="Courier New" pitchFamily="49" charset="0"/>
                <a:cs typeface="Times New Roman" pitchFamily="18" charset="0"/>
              </a:rPr>
              <a:t>Координаційний план проведення атестації</a:t>
            </a:r>
            <a:endParaRPr lang="uk-UA" sz="2400" dirty="0" smtClean="0">
              <a:solidFill>
                <a:srgbClr val="C00000"/>
              </a:solidFill>
              <a:effectLst>
                <a:outerShdw blurRad="38100" dist="38100" dir="2700000" algn="tl">
                  <a:srgbClr val="000000">
                    <a:alpha val="43137"/>
                  </a:srgbClr>
                </a:outerShdw>
              </a:effectLst>
              <a:latin typeface="Bookman Old Style" pitchFamily="18" charset="0"/>
            </a:endParaRPr>
          </a:p>
        </p:txBody>
      </p:sp>
      <p:graphicFrame>
        <p:nvGraphicFramePr>
          <p:cNvPr id="5" name="Таблица 4"/>
          <p:cNvGraphicFramePr>
            <a:graphicFrameLocks noGrp="1"/>
          </p:cNvGraphicFramePr>
          <p:nvPr/>
        </p:nvGraphicFramePr>
        <p:xfrm>
          <a:off x="1066800" y="914400"/>
          <a:ext cx="7848600" cy="5334000"/>
        </p:xfrm>
        <a:graphic>
          <a:graphicData uri="http://schemas.openxmlformats.org/drawingml/2006/table">
            <a:tbl>
              <a:tblPr/>
              <a:tblGrid>
                <a:gridCol w="4006850"/>
                <a:gridCol w="53975"/>
                <a:gridCol w="1449388"/>
                <a:gridCol w="2338387"/>
              </a:tblGrid>
              <a:tr h="144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Зміст діяльності та строки виконання</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Відповідальний</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Форма відображення</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36525">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Вересень</a:t>
                      </a:r>
                      <a:endParaRPr kumimoji="0" lang="ru-RU" sz="14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hMerge="1">
                  <a:txBody>
                    <a:bodyPr/>
                    <a:lstStyle/>
                    <a:p>
                      <a:endParaRPr lang="ru-RU"/>
                    </a:p>
                  </a:txBody>
                  <a:tcPr/>
                </a:tc>
                <a:tc hMerge="1">
                  <a:txBody>
                    <a:bodyPr/>
                    <a:lstStyle/>
                    <a:p>
                      <a:endParaRPr lang="ru-RU"/>
                    </a:p>
                  </a:txBody>
                  <a:tcPr/>
                </a:tc>
              </a:tr>
              <a:tr h="512763">
                <a:tc gridSpan="2">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Опрацювання у колективі всіх нормативно-правових документів, що регламентують порядок проведення атестації педагогічних працівників (до 01.10)</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Заступник директора</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115888"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Нормативно-правова база</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33388">
                <a:tc gridSpan="2">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Видання наказу «Про створення атестаційної комісії та затвердження її складу» (до 20.09)</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115888"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Наказ</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19125">
                <a:tc gridSpan="2">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Контроль за проходженням курсів підвищення кваліфікації педагогів. У разі необхідності — корегування перспективного плану проходження курсів підвищення кваліфікації</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Заступник директора</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115888"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Посвідчення, робота над післякурсовим завданням</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38188">
                <a:tc gridSpan="2">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Складання списків педагогічних працівників, які підлягають черговій атестації, із зазначенням строків проходження ними курсів підвищення кваліфікації (до 10.10)</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Заступник директора</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115888"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Перспективні плани проведення атестації та проходження курсів підвищення кваліфікації педагогами</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09600">
                <a:tc gridSpan="2">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Приймання заяв педагогів про позачергову атестацію, про присвоєння більш високої кваліфікаційної категорії (тарифного розряду), а також заяв про перенесення строку чергової атестації (до 10.10)</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Секретар</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атестаційної комісії</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115888"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Реєстрування заяв</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54000">
                <a:tc gridSpan="2">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Оформлення стенда з питань атестації </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(до 20.10)</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Заступник директора</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115888"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Стенд</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15950">
                <a:tc gridSpan="2">
                  <a:txBody>
                    <a:bodyPr/>
                    <a:lstStyle/>
                    <a:p>
                      <a:pPr marL="8890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Консультування педагогічних працівників, які атестуються в поточному навчальному році, співбесіди з ними (за потреби)</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a:txBody>
                    <a:bodyPr/>
                    <a:lstStyle/>
                    <a:p>
                      <a:pPr marL="82550" marR="0" lvl="0" indent="0" algn="just"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Директор навчального закладу, заступник директора</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115888" marR="0" lvl="0" indent="0" algn="l"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rgbClr val="000000"/>
                          </a:solidFill>
                          <a:effectLst/>
                          <a:latin typeface="Times New Roman" pitchFamily="18" charset="0"/>
                          <a:ea typeface="Courier New" pitchFamily="49" charset="0"/>
                          <a:cs typeface="Times New Roman" pitchFamily="18" charset="0"/>
                        </a:rPr>
                        <a:t>Книга обліку консультацій</a:t>
                      </a:r>
                      <a:endParaRPr kumimoji="0" lang="ru-RU" sz="1200" b="0" i="0" u="none" strike="noStrike" cap="none" normalizeH="0" baseline="0" smtClean="0">
                        <a:ln>
                          <a:noFill/>
                        </a:ln>
                        <a:solidFill>
                          <a:srgbClr val="000000"/>
                        </a:solidFill>
                        <a:effectLst/>
                        <a:latin typeface="Courier New" pitchFamily="49" charset="0"/>
                        <a:ea typeface="Courier New" pitchFamily="49" charset="0"/>
                        <a:cs typeface="Times New Roman" pitchFamily="18" charset="0"/>
                      </a:endParaRPr>
                    </a:p>
                  </a:txBody>
                  <a:tcPr marL="4355" marR="435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1218</TotalTime>
  <Words>2814</Words>
  <Application>Microsoft Office PowerPoint</Application>
  <PresentationFormat>Экран (4:3)</PresentationFormat>
  <Paragraphs>548</Paragraphs>
  <Slides>36</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Солнцестояние</vt:lpstr>
      <vt:lpstr>                                             </vt:lpstr>
      <vt:lpstr>Атестаційна документація:</vt:lpstr>
      <vt:lpstr>Презентация PowerPoint</vt:lpstr>
      <vt:lpstr>План організації та проведення атестації педагогічних працівників на поточній навчальний рік повинен містити такі розділи:</vt:lpstr>
      <vt:lpstr>План роботи атестаційної комісії</vt:lpstr>
      <vt:lpstr>План роботи атестаційної комісії (продовження)</vt:lpstr>
      <vt:lpstr>Презентация PowerPoint</vt:lpstr>
      <vt:lpstr>Презентация PowerPoint</vt:lpstr>
      <vt:lpstr>Координаційний план проведення атестації</vt:lpstr>
      <vt:lpstr>Координаційний план проведення атестації</vt:lpstr>
      <vt:lpstr>Координаційний план проведення атестації</vt:lpstr>
      <vt:lpstr>До 20 вересня:</vt:lpstr>
      <vt:lpstr>Наказ про створення атестаційної комісії</vt:lpstr>
      <vt:lpstr>Жовтень </vt:lpstr>
      <vt:lpstr>Протокол №2 засідання атестаційної комісії</vt:lpstr>
      <vt:lpstr>(Зразок)</vt:lpstr>
      <vt:lpstr>Заява про позачергову атестацію (Зразок) </vt:lpstr>
      <vt:lpstr>До 10.10 Списки педагогічних працівників</vt:lpstr>
      <vt:lpstr>Подання адміністрації навчального закладу</vt:lpstr>
      <vt:lpstr>Подання    (Зразок)</vt:lpstr>
      <vt:lpstr>До 20 жовтня</vt:lpstr>
      <vt:lpstr>Наказ про атестацію  Зразок </vt:lpstr>
      <vt:lpstr>Протокол № 3 засідання атестаційної комісії</vt:lpstr>
      <vt:lpstr>Протокол № 4 засідання атестаційної комісії</vt:lpstr>
      <vt:lpstr>Протокол № 5 засідання атестаційної комісії</vt:lpstr>
      <vt:lpstr>до 1 березня</vt:lpstr>
      <vt:lpstr>Протоколи засідань атестаційної                       комісії</vt:lpstr>
      <vt:lpstr>Протокол № 6 засідання атестаційної комісії</vt:lpstr>
      <vt:lpstr>Наказ про присвоєння кваліфікаційних категорій</vt:lpstr>
      <vt:lpstr>Наказ про підсумки атестації педагогічних працівників у 2012/2013н.р.</vt:lpstr>
      <vt:lpstr> Наказ Головного управління освіти і науки  із змінами, внесеними  наказом Департаменту науки і освіти</vt:lpstr>
      <vt:lpstr>Перспективний план  атестації педагогічних працівників</vt:lpstr>
      <vt:lpstr>Протоколи засідання атестаційної комісії</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ДНЗ №143</dc:creator>
  <cp:lastModifiedBy>Алла Владимировна</cp:lastModifiedBy>
  <cp:revision>142</cp:revision>
  <cp:lastPrinted>1601-01-01T00:00:00Z</cp:lastPrinted>
  <dcterms:created xsi:type="dcterms:W3CDTF">1601-01-01T00:00:00Z</dcterms:created>
  <dcterms:modified xsi:type="dcterms:W3CDTF">2021-04-07T12:04:19Z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