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76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oldram09a.jpg"/>
          <p:cNvPicPr>
            <a:picLocks noChangeAspect="1"/>
          </p:cNvPicPr>
          <p:nvPr/>
        </p:nvPicPr>
        <p:blipFill>
          <a:blip r:embed="rId2" cstate="print"/>
          <a:srcRect l="11073" r="44291" b="13841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71604" y="2928934"/>
            <a:ext cx="585791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Тест для перевірки рівня знань педагогів змісту Типового положення про атестацію педагогічних кадрів</a:t>
            </a:r>
            <a:endParaRPr lang="ru-RU" sz="3200" b="1" dirty="0">
              <a:solidFill>
                <a:srgbClr val="66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oldram09a.jpg"/>
          <p:cNvPicPr>
            <a:picLocks noChangeAspect="1"/>
          </p:cNvPicPr>
          <p:nvPr/>
        </p:nvPicPr>
        <p:blipFill>
          <a:blip r:embed="rId2" cstate="print"/>
          <a:srcRect l="11073" r="44291" b="13841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85852" y="1357298"/>
            <a:ext cx="685804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1. Метою атестації є: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а)	стимулювання безперервного підвищення рівня професійної компетентності педагогічного працівника;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б)	виконання плану підвищення кваліфікації;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в)	оцінювання діяльності педагога і вирішення питання щодо його подальшого навчального навантаження;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г)	забезпечення ефективності освітнього процесу.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uk-UA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2. Черговій атестації підлягають наступні категорії педагогічних працівників: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а)	усі, хто виявив бажання;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б)	усі педагогічні працівники, крім керівників, які не мають педагогічного навантаження;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в)	усі без винятку педагогічні працівники;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г)	працівники, на яких є подання керівника закладу.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oldram09a.jpg"/>
          <p:cNvPicPr>
            <a:picLocks noChangeAspect="1"/>
          </p:cNvPicPr>
          <p:nvPr/>
        </p:nvPicPr>
        <p:blipFill>
          <a:blip r:embed="rId2" cstate="print"/>
          <a:srcRect l="11073" r="44291" b="13841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57290" y="1285860"/>
            <a:ext cx="707236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3. У разі відмови педагогічного працівника від атестації: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а)	категорія і звання знижуються на один ступінь;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б)	категорія і звання знижуються на два ступені;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в)	категорія і звання анулюються;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г)	відмова від атестації не передбачена Типовим положенням.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uk-UA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4. Проходження підвищення кваліфікації раз на п'ять років є обов'язковою умовою атестації: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а)	для всіх категорій працівників;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б)	для всіх педагогічних працівників, що працюють перші п'ять років після закінчення ВНЗ;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в)	для всіх педагогічних працівників, крім педагогів, що мають наукові звання;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г)	для всіх педагогічних працівників, крім педагогів, що працюють перші п'ять років після закінчення ВНЗ, та тих, кому у міжатестаційний період присвоєно наукові ступені й вчені звання.</a:t>
            </a:r>
            <a:endParaRPr lang="ru-RU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oldram09a.jpg"/>
          <p:cNvPicPr>
            <a:picLocks noChangeAspect="1"/>
          </p:cNvPicPr>
          <p:nvPr/>
        </p:nvPicPr>
        <p:blipFill>
          <a:blip r:embed="rId2" cstate="print"/>
          <a:srcRect l="11073" r="44291" b="13841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14414" y="1428736"/>
            <a:ext cx="735811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5.  </a:t>
            </a:r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Позачергова атестація з метою підвищення категорії може бути проведена після присвоєння попередньої: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а)	не раніше ніж через один рік;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б)	не раніше ніж через два роки;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в)	не раніше ніж через три роки;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г)	позачергової атестації не існує.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uk-UA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6. Позачергова атестація може проводитися: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а)	лише для зниження кваліфікаційної категорії педагогічного працівника;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б)	лише за умови наявності заяви педагогічного працівника;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в)	за поданням керівника навчального закладу або за заявою педагогічного працівника з метою підвищення кваліфікаційної категорії та у разі зниження ним рівня професійної діяльності;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г)	для перевірки відповідності раніше присвоєній категорії.</a:t>
            </a:r>
            <a:endParaRPr lang="ru-RU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oldram09a.jpg"/>
          <p:cNvPicPr>
            <a:picLocks noChangeAspect="1"/>
          </p:cNvPicPr>
          <p:nvPr/>
        </p:nvPicPr>
        <p:blipFill>
          <a:blip r:embed="rId2" cstate="print"/>
          <a:srcRect l="11073" r="44291" b="13841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14414" y="1428736"/>
            <a:ext cx="735811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7. Якою має бути кількість членів атестаційної комісії?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а)	парна;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б)	непарна;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в)	не менше ніж 5 осіб;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г)	не менше ніж 7 осіб;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д)	не більше 15 осіб.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8. Оберіть характеристики персонального складу атестаційної комісії, визначені в Типовому положенні: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а)	може змінюватися протягом року;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б)	не змінюється протягом року до формування нового складу;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в)	узгоджується з профспілковими органами;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г)	включає будь-якого представника відповідного профспілкового органу;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д)	не мають заступника та секретаря;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е)	затверджується наказом по закладу.</a:t>
            </a:r>
            <a:endParaRPr lang="ru-RU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oldram09a.jpg"/>
          <p:cNvPicPr>
            <a:picLocks noChangeAspect="1"/>
          </p:cNvPicPr>
          <p:nvPr/>
        </p:nvPicPr>
        <p:blipFill>
          <a:blip r:embed="rId2" cstate="print"/>
          <a:srcRect l="11073" r="44291" b="13841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14414" y="1428736"/>
            <a:ext cx="7286676" cy="4478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5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uk-UA" sz="15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Якщо кількість працівників навчального закладу є меншою ніж 15 осіб, їх атестація проводиться:</a:t>
            </a:r>
            <a:endParaRPr lang="ru-RU" sz="1500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15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а)	атестаційною комісією II рівня;</a:t>
            </a:r>
            <a:endParaRPr lang="ru-RU" sz="1500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15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б)	атестаційними комісіями І рівня за місцем знаходження цих установ;</a:t>
            </a:r>
            <a:endParaRPr lang="ru-RU" sz="1500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15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в)	обласною атестаційною комісією III рівня;</a:t>
            </a:r>
            <a:endParaRPr lang="ru-RU" sz="1500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15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г)	атестаційними комісіями І рівня, визначеними відповідним органом управління освітою.</a:t>
            </a:r>
            <a:endParaRPr lang="ru-RU" sz="1500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uk-UA" sz="1500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15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10. Кваліфікаційні вимоги до педагогічних працівників для присвоєння їм кваліфікаційної категорії «спеціаліст першої категорії»:</a:t>
            </a:r>
            <a:endParaRPr lang="ru-RU" sz="1500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15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а)	постійно вдосконалюють свій професійний рівень;</a:t>
            </a:r>
            <a:endParaRPr lang="ru-RU" sz="1500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15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б)	збагачують знання інноваційними освітніми технологіями;</a:t>
            </a:r>
            <a:endParaRPr lang="ru-RU" sz="1500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15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в)	використовують методи </a:t>
            </a:r>
            <a:r>
              <a:rPr lang="uk-UA" sz="15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компетентнісно-орієнтованого</a:t>
            </a:r>
            <a:r>
              <a:rPr lang="uk-UA" sz="15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підходу до організації освітнього процесу;</a:t>
            </a:r>
            <a:endParaRPr lang="ru-RU" sz="1500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15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г)	мають оригінальні інноваційні ідеї;</a:t>
            </a:r>
            <a:endParaRPr lang="ru-RU" sz="1500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15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д)	вносять пропозиції щодо вдосконалення освітнього процесу в навчальному закладі;</a:t>
            </a:r>
            <a:endParaRPr lang="ru-RU" sz="1500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15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е)	мають власні методичні розробки, які пройшли апробацію та схвалені науково-методичними установами.</a:t>
            </a:r>
            <a:endParaRPr lang="ru-RU" sz="15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oldram09a.jpg"/>
          <p:cNvPicPr>
            <a:picLocks noChangeAspect="1"/>
          </p:cNvPicPr>
          <p:nvPr/>
        </p:nvPicPr>
        <p:blipFill>
          <a:blip r:embed="rId2" cstate="print"/>
          <a:srcRect l="11073" r="44291" b="13841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14414" y="1428736"/>
            <a:ext cx="7143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11. Кваліфікаційні вимоги до педагогічних працівників для присвоєння їм кваліфікаційної категорії «спеціаліст вищої категорії»: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а)	постійно вдосконалюють свій професійний рівень;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б)	застосовують інноваційні освітні технології;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в)	вміють продукувати оригінальні, інноваційні ідеї;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г)	мають власні методичні розробки, які пройшли апробацію та схвалені науково-методичними установами;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д)	мають вчені звання.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12. Атестацію практичних психологів для присвоєння їм кваліфікаційних категорій «спеціаліст другої категорії» та «спеціаліст першої категорії» проводить: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а)	атестаційна комісія І рівня;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б)	атестаційна комісія II рівня;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в)	атестаційна комісія III рівня;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г)	обласний центр психології.</a:t>
            </a:r>
            <a:endParaRPr lang="ru-RU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oldram09a.jpg"/>
          <p:cNvPicPr>
            <a:picLocks noChangeAspect="1"/>
          </p:cNvPicPr>
          <p:nvPr/>
        </p:nvPicPr>
        <p:blipFill>
          <a:blip r:embed="rId2" cstate="print"/>
          <a:srcRect l="11073" r="44291" b="13841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85852" y="1357298"/>
            <a:ext cx="7286676" cy="4539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uk-UA" sz="1700" b="1" dirty="0" smtClean="0">
                <a:latin typeface="Times New Roman" pitchFamily="18" charset="0"/>
                <a:cs typeface="Times New Roman" pitchFamily="18" charset="0"/>
              </a:rPr>
              <a:t>13. Оберіть правильне формулювання рішень атестаційної комісії:</a:t>
            </a:r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700" b="1" dirty="0" smtClean="0">
                <a:latin typeface="Times New Roman" pitchFamily="18" charset="0"/>
                <a:cs typeface="Times New Roman" pitchFamily="18" charset="0"/>
              </a:rPr>
              <a:t>а)	встановити кваліфікаційну категорію «спеціаліст І категорії»;</a:t>
            </a:r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700" b="1" dirty="0" smtClean="0">
                <a:latin typeface="Times New Roman" pitchFamily="18" charset="0"/>
                <a:cs typeface="Times New Roman" pitchFamily="18" charset="0"/>
              </a:rPr>
              <a:t>б)	присвоїти кваліфікаційну категорію «спеціаліст І категорії»;</a:t>
            </a:r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700" b="1" dirty="0" smtClean="0">
                <a:latin typeface="Times New Roman" pitchFamily="18" charset="0"/>
                <a:cs typeface="Times New Roman" pitchFamily="18" charset="0"/>
              </a:rPr>
              <a:t>в)	підтвердити кваліфікаційну категорію «спеціаліст І категорії»;</a:t>
            </a:r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700" b="1" dirty="0" smtClean="0">
                <a:latin typeface="Times New Roman" pitchFamily="18" charset="0"/>
                <a:cs typeface="Times New Roman" pitchFamily="18" charset="0"/>
              </a:rPr>
              <a:t>г)	педагогічний працівник відповідає (не відповідає) раніше присвоєній кваліфікаційній категорії «спеціаліст І категорії»;</a:t>
            </a:r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700" b="1" dirty="0" smtClean="0">
                <a:latin typeface="Times New Roman" pitchFamily="18" charset="0"/>
                <a:cs typeface="Times New Roman" pitchFamily="18" charset="0"/>
              </a:rPr>
              <a:t>д)	встановити 9 тарифний розряд;</a:t>
            </a:r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700" b="1" dirty="0" smtClean="0">
                <a:latin typeface="Times New Roman" pitchFamily="18" charset="0"/>
                <a:cs typeface="Times New Roman" pitchFamily="18" charset="0"/>
              </a:rPr>
              <a:t>е)	присвоїти кваліфікаційну категорію «спеціаліст 9 тарифного розряду».</a:t>
            </a:r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uk-UA" sz="17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1700" b="1" dirty="0" smtClean="0">
                <a:latin typeface="Times New Roman" pitchFamily="18" charset="0"/>
                <a:cs typeface="Times New Roman" pitchFamily="18" charset="0"/>
              </a:rPr>
              <a:t>14. Особи, прийняті на посади педагогічних працівників після закінчення вищих навчальних закладів, атестуються:</a:t>
            </a:r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700" b="1" dirty="0" smtClean="0">
                <a:latin typeface="Times New Roman" pitchFamily="18" charset="0"/>
                <a:cs typeface="Times New Roman" pitchFamily="18" charset="0"/>
              </a:rPr>
              <a:t>а)	через три роки;</a:t>
            </a:r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700" b="1" dirty="0" smtClean="0">
                <a:latin typeface="Times New Roman" pitchFamily="18" charset="0"/>
                <a:cs typeface="Times New Roman" pitchFamily="18" charset="0"/>
              </a:rPr>
              <a:t>б)	не раніше як після двох років роботи на посаді;</a:t>
            </a:r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700" b="1" dirty="0" smtClean="0">
                <a:latin typeface="Times New Roman" pitchFamily="18" charset="0"/>
                <a:cs typeface="Times New Roman" pitchFamily="18" charset="0"/>
              </a:rPr>
              <a:t>в)	один раз на п'ять років;</a:t>
            </a:r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700" b="1" dirty="0" smtClean="0">
                <a:latin typeface="Times New Roman" pitchFamily="18" charset="0"/>
                <a:cs typeface="Times New Roman" pitchFamily="18" charset="0"/>
              </a:rPr>
              <a:t>г)	не раніше ніж через рік.</a:t>
            </a:r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7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oldram09a.jpg"/>
          <p:cNvPicPr>
            <a:picLocks noChangeAspect="1"/>
          </p:cNvPicPr>
          <p:nvPr/>
        </p:nvPicPr>
        <p:blipFill>
          <a:blip r:embed="rId2" cstate="print"/>
          <a:srcRect l="11073" r="44291" b="13841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85852" y="1500174"/>
            <a:ext cx="678661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15. Особи, які поновлюються на роботі після тривалої перерви і раніше виконували цю роботу, атестуються: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а)	через три роки;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б)	не пізніше ніж через два роки після повторного прийняття їх на роботу;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в)	один раз на п'ять років;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г)	не раніше ніж через рік.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16. У якому разі педагогічний працівник подає заяву до атестаційної комісії?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а)	для чергової атестації;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б)	для позачергової атестації;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в)	при поновленні роботи після тривалої перерви;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г)	після декретної відпустки;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д)	для перенесення строку атестації.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132</Words>
  <Application>Microsoft Office PowerPoint</Application>
  <PresentationFormat>Экран (4:3)</PresentationFormat>
  <Paragraphs>96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ДНЗ №143</dc:creator>
  <cp:lastModifiedBy>Алла Владимировна</cp:lastModifiedBy>
  <cp:revision>6</cp:revision>
  <dcterms:modified xsi:type="dcterms:W3CDTF">2021-04-07T12:03:46Z</dcterms:modified>
</cp:coreProperties>
</file>