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5050"/>
    <a:srgbClr val="006600"/>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1" d="100"/>
          <a:sy n="41" d="100"/>
        </p:scale>
        <p:origin x="-2436" y="-318"/>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729037" y="488951"/>
            <a:ext cx="1157288" cy="10401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57175" y="488951"/>
            <a:ext cx="3357563" cy="10401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8BCFAA-F2D0-4E41-BF39-F64A5BE7AE1C}" type="datetimeFigureOut">
              <a:rPr lang="ru-RU" smtClean="0"/>
              <a:pPr/>
              <a:t>07.05.2020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129CC8-21ED-4BD3-A023-69F4ECA18AD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8C8BCFAA-F2D0-4E41-BF39-F64A5BE7AE1C}" type="datetimeFigureOut">
              <a:rPr lang="ru-RU" smtClean="0"/>
              <a:pPr/>
              <a:t>07.05.2020</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2129CC8-21ED-4BD3-A023-69F4ECA18AD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3"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pic>
        <p:nvPicPr>
          <p:cNvPr id="15377" name="Picture 17" descr="Пасха Яйцо Писанка Пасхальные - Бесплатное изображение на Pixabay"/>
          <p:cNvPicPr>
            <a:picLocks noChangeAspect="1" noChangeArrowheads="1"/>
          </p:cNvPicPr>
          <p:nvPr/>
        </p:nvPicPr>
        <p:blipFill>
          <a:blip r:embed="rId3" cstate="print"/>
          <a:srcRect/>
          <a:stretch>
            <a:fillRect/>
          </a:stretch>
        </p:blipFill>
        <p:spPr bwMode="auto">
          <a:xfrm>
            <a:off x="1412776" y="0"/>
            <a:ext cx="4005064" cy="4005065"/>
          </a:xfrm>
          <a:prstGeom prst="rect">
            <a:avLst/>
          </a:prstGeom>
          <a:noFill/>
        </p:spPr>
      </p:pic>
      <p:sp>
        <p:nvSpPr>
          <p:cNvPr id="22" name="Скругленный прямоугольник 21"/>
          <p:cNvSpPr/>
          <p:nvPr/>
        </p:nvSpPr>
        <p:spPr>
          <a:xfrm>
            <a:off x="620688" y="611560"/>
            <a:ext cx="5688632" cy="7776864"/>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2204864" y="683568"/>
            <a:ext cx="2613536" cy="369332"/>
          </a:xfrm>
          <a:prstGeom prst="rect">
            <a:avLst/>
          </a:prstGeom>
        </p:spPr>
        <p:txBody>
          <a:bodyPr wrap="none">
            <a:spAutoFit/>
          </a:bodyPr>
          <a:lstStyle/>
          <a:p>
            <a:r>
              <a:rPr lang="ru-RU" dirty="0" err="1"/>
              <a:t>Консультація</a:t>
            </a:r>
            <a:r>
              <a:rPr lang="ru-RU" dirty="0"/>
              <a:t> для </a:t>
            </a:r>
            <a:r>
              <a:rPr lang="ru-RU" dirty="0" err="1"/>
              <a:t>батьків</a:t>
            </a:r>
            <a:endParaRPr lang="ru-RU" dirty="0"/>
          </a:p>
        </p:txBody>
      </p:sp>
      <p:sp>
        <p:nvSpPr>
          <p:cNvPr id="24" name="Прямоугольник 23"/>
          <p:cNvSpPr/>
          <p:nvPr/>
        </p:nvSpPr>
        <p:spPr>
          <a:xfrm>
            <a:off x="836712" y="3851920"/>
            <a:ext cx="5328592" cy="338554"/>
          </a:xfrm>
          <a:prstGeom prst="rect">
            <a:avLst/>
          </a:prstGeom>
        </p:spPr>
        <p:txBody>
          <a:bodyPr wrap="square">
            <a:spAutoFit/>
          </a:bodyPr>
          <a:lstStyle/>
          <a:p>
            <a:pPr algn="ctr"/>
            <a:r>
              <a:rPr lang="uk-UA" sz="1600" dirty="0" smtClean="0"/>
              <a:t>Великодні легенди, оповідання, казки, вірші для дітей</a:t>
            </a:r>
            <a:endParaRPr lang="ru-RU" sz="1600" dirty="0"/>
          </a:p>
        </p:txBody>
      </p:sp>
      <p:sp>
        <p:nvSpPr>
          <p:cNvPr id="25" name="TextBox 24"/>
          <p:cNvSpPr txBox="1"/>
          <p:nvPr/>
        </p:nvSpPr>
        <p:spPr>
          <a:xfrm>
            <a:off x="1412776" y="2483768"/>
            <a:ext cx="4320480" cy="1296144"/>
          </a:xfrm>
          <a:prstGeom prst="rect">
            <a:avLst/>
          </a:prstGeom>
          <a:noFill/>
        </p:spPr>
        <p:txBody>
          <a:bodyPr wrap="square" rtlCol="0">
            <a:prstTxWarp prst="textPlain">
              <a:avLst/>
            </a:prstTxWarp>
            <a:spAutoFit/>
          </a:bodyPr>
          <a:lstStyle/>
          <a:p>
            <a:pPr algn="ctr"/>
            <a:r>
              <a:rPr lang="uk-UA" b="1" dirty="0" smtClean="0">
                <a:ln w="24500" cmpd="dbl">
                  <a:solidFill>
                    <a:schemeClr val="accent2">
                      <a:shade val="85000"/>
                      <a:satMod val="155000"/>
                    </a:schemeClr>
                  </a:solidFill>
                  <a:prstDash val="solid"/>
                  <a:miter lim="800000"/>
                </a:ln>
                <a:solidFill>
                  <a:srgbClr val="FF5050"/>
                </a:solidFill>
                <a:effectLst>
                  <a:glow rad="139700">
                    <a:schemeClr val="accent2">
                      <a:satMod val="175000"/>
                      <a:alpha val="40000"/>
                    </a:schemeClr>
                  </a:glow>
                  <a:outerShdw blurRad="38100" dist="38100" dir="7020000" algn="tl">
                    <a:srgbClr val="000000">
                      <a:alpha val="35000"/>
                    </a:srgbClr>
                  </a:outerShdw>
                </a:effectLst>
              </a:rPr>
              <a:t>Великдень</a:t>
            </a:r>
            <a:endParaRPr lang="ru-RU" b="1" dirty="0">
              <a:ln w="24500" cmpd="dbl">
                <a:solidFill>
                  <a:schemeClr val="accent2">
                    <a:shade val="85000"/>
                    <a:satMod val="155000"/>
                  </a:schemeClr>
                </a:solidFill>
                <a:prstDash val="solid"/>
                <a:miter lim="800000"/>
              </a:ln>
              <a:solidFill>
                <a:srgbClr val="FF5050"/>
              </a:solidFill>
              <a:effectLst>
                <a:glow rad="139700">
                  <a:schemeClr val="accent2">
                    <a:satMod val="175000"/>
                    <a:alpha val="40000"/>
                  </a:schemeClr>
                </a:glow>
                <a:outerShdw blurRad="38100" dist="38100" dir="7020000" algn="tl">
                  <a:srgbClr val="000000">
                    <a:alpha val="35000"/>
                  </a:srgbClr>
                </a:outerShdw>
              </a:effectLst>
            </a:endParaRPr>
          </a:p>
        </p:txBody>
      </p:sp>
      <p:pic>
        <p:nvPicPr>
          <p:cNvPr id="27" name="Picture 15" descr="Пасха png клипарт - пасхальные яйца, кролики, весенние цветы ..."/>
          <p:cNvPicPr>
            <a:picLocks noChangeAspect="1" noChangeArrowheads="1"/>
          </p:cNvPicPr>
          <p:nvPr/>
        </p:nvPicPr>
        <p:blipFill>
          <a:blip r:embed="rId4" cstate="print"/>
          <a:srcRect/>
          <a:stretch>
            <a:fillRect/>
          </a:stretch>
        </p:blipFill>
        <p:spPr bwMode="auto">
          <a:xfrm>
            <a:off x="0" y="4088333"/>
            <a:ext cx="3356992" cy="5055667"/>
          </a:xfrm>
          <a:prstGeom prst="rect">
            <a:avLst/>
          </a:prstGeom>
          <a:noFill/>
        </p:spPr>
      </p:pic>
      <p:pic>
        <p:nvPicPr>
          <p:cNvPr id="28" name="Picture 15" descr="Пасха png клипарт - пасхальные яйца, кролики, весенние цветы ..."/>
          <p:cNvPicPr>
            <a:picLocks noChangeAspect="1" noChangeArrowheads="1"/>
          </p:cNvPicPr>
          <p:nvPr/>
        </p:nvPicPr>
        <p:blipFill>
          <a:blip r:embed="rId4" cstate="print"/>
          <a:srcRect/>
          <a:stretch>
            <a:fillRect/>
          </a:stretch>
        </p:blipFill>
        <p:spPr bwMode="auto">
          <a:xfrm flipH="1">
            <a:off x="3535283" y="4139953"/>
            <a:ext cx="3322717" cy="5004048"/>
          </a:xfrm>
          <a:prstGeom prst="rect">
            <a:avLst/>
          </a:prstGeom>
          <a:noFill/>
        </p:spPr>
      </p:pic>
      <p:pic>
        <p:nvPicPr>
          <p:cNvPr id="15380" name="Picture 20" descr="Корзинка, яйца, цветы - Пасха - Картинки PNG - Галерейка"/>
          <p:cNvPicPr>
            <a:picLocks noChangeAspect="1" noChangeArrowheads="1"/>
          </p:cNvPicPr>
          <p:nvPr/>
        </p:nvPicPr>
        <p:blipFill>
          <a:blip r:embed="rId5" cstate="print"/>
          <a:srcRect/>
          <a:stretch>
            <a:fillRect/>
          </a:stretch>
        </p:blipFill>
        <p:spPr bwMode="auto">
          <a:xfrm>
            <a:off x="764704" y="5364088"/>
            <a:ext cx="5600617" cy="4397583"/>
          </a:xfrm>
          <a:prstGeom prst="rect">
            <a:avLst/>
          </a:prstGeom>
          <a:noFill/>
        </p:spPr>
      </p:pic>
      <p:pic>
        <p:nvPicPr>
          <p:cNvPr id="30" name="Picture 20" descr="Картинки по запросу &quot;дети логотип пнг&quot;"/>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sp>
        <p:nvSpPr>
          <p:cNvPr id="31" name="Прямоугольник 30"/>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332656" y="539552"/>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404664" y="611560"/>
            <a:ext cx="5904656" cy="6370975"/>
          </a:xfrm>
          <a:prstGeom prst="rect">
            <a:avLst/>
          </a:prstGeom>
        </p:spPr>
        <p:txBody>
          <a:bodyPr wrap="square">
            <a:spAutoFit/>
          </a:bodyPr>
          <a:lstStyle/>
          <a:p>
            <a:pPr algn="ctr"/>
            <a:r>
              <a:rPr lang="uk-UA" b="1" dirty="0" smtClean="0">
                <a:solidFill>
                  <a:srgbClr val="FF0000"/>
                </a:solidFill>
              </a:rPr>
              <a:t>Пасочка для Ганусі</a:t>
            </a:r>
          </a:p>
          <a:p>
            <a:pPr algn="ctr"/>
            <a:endParaRPr lang="uk-UA" b="1" dirty="0" smtClean="0">
              <a:solidFill>
                <a:srgbClr val="FF0000"/>
              </a:solidFill>
            </a:endParaRPr>
          </a:p>
          <a:p>
            <a:r>
              <a:rPr lang="uk-UA" sz="1600" dirty="0" smtClean="0"/>
              <a:t>"Маленька Ганнуся дивилася, як горить в печі вогонь. Він то розгорявся, то затухав... Його довгі червоні язики щось між собою гомоніли, ніби сперечалися, хто першим полізе в димар...</a:t>
            </a:r>
            <a:br>
              <a:rPr lang="uk-UA" sz="1600" dirty="0" smtClean="0"/>
            </a:br>
            <a:r>
              <a:rPr lang="uk-UA" sz="1600" dirty="0" smtClean="0"/>
              <a:t>І тут Ганнуся не втрималася, і - до бабці:</a:t>
            </a:r>
            <a:br>
              <a:rPr lang="uk-UA" sz="1600" dirty="0" smtClean="0"/>
            </a:br>
            <a:r>
              <a:rPr lang="uk-UA" sz="1600" dirty="0" smtClean="0"/>
              <a:t>- Бабцю, скажи, будь ласка, а чому вони ховаються? Вони ж можуть хату спалити, як вилізуть на горище!..</a:t>
            </a:r>
            <a:br>
              <a:rPr lang="uk-UA" sz="1600" dirty="0" smtClean="0"/>
            </a:br>
            <a:r>
              <a:rPr lang="uk-UA" sz="1600" dirty="0" smtClean="0"/>
              <a:t>- Та ні, ну що ти таке говориш?  Вони горять, поки в печі знаходяться - це їх день... А коли ховаються у димарі, то вже затухають, ніби спати лягають - так, як і ти вночі..." </a:t>
            </a:r>
            <a:r>
              <a:rPr lang="uk-UA" sz="1600" i="1" dirty="0" smtClean="0"/>
              <a:t>(Юлія </a:t>
            </a:r>
            <a:r>
              <a:rPr lang="uk-UA" sz="1600" i="1" dirty="0" err="1" smtClean="0"/>
              <a:t>Хандожинська</a:t>
            </a:r>
            <a:r>
              <a:rPr lang="uk-UA" sz="1600" i="1" dirty="0" smtClean="0"/>
              <a:t>)</a:t>
            </a:r>
          </a:p>
          <a:p>
            <a:pPr algn="ctr"/>
            <a:r>
              <a:rPr lang="uk-UA" b="1" dirty="0" smtClean="0">
                <a:solidFill>
                  <a:srgbClr val="FF0000"/>
                </a:solidFill>
              </a:rPr>
              <a:t>Великдень</a:t>
            </a:r>
          </a:p>
          <a:p>
            <a:pPr algn="ctr"/>
            <a:endParaRPr lang="uk-UA" b="1" dirty="0" smtClean="0">
              <a:solidFill>
                <a:srgbClr val="FF0000"/>
              </a:solidFill>
            </a:endParaRPr>
          </a:p>
          <a:p>
            <a:r>
              <a:rPr lang="uk-UA" sz="1600" dirty="0" smtClean="0"/>
              <a:t>"Ми довго чекали Великодня. Дивились на іній - уявляли білий вишневий цвіт. Вербної неділі принесли з церкви освячену лозу. Хльоскали нею тата, маму, братиків, сестричок — так проганяли зиму, приказуючи: «Не я б'ю, лоза б'є... тиждень — Великдень, Недалечко червоне яєчко!» Чекали Великодня... от урочисто у церкві задзвонили дзвони. Зійшло веселе весняне сонечко і сповістило рясним промінням: «Христос воскрес!» Надворі розтала крига. З'явилася зелена травиця й тихо шелестить: «Христос воскрес!» Вмиваймось, милі хлопчики й дівчатка, і притуляймо до щічок червоне яєчко, щоб завжди бути гарними..." </a:t>
            </a:r>
            <a:r>
              <a:rPr lang="uk-UA" sz="1600" i="1" dirty="0" smtClean="0"/>
              <a:t>(Андрій </a:t>
            </a:r>
            <a:r>
              <a:rPr lang="uk-UA" sz="1600" i="1" dirty="0" err="1" smtClean="0"/>
              <a:t>М'ястківський</a:t>
            </a:r>
            <a:r>
              <a:rPr lang="uk-UA" sz="1600" i="1" dirty="0" smtClean="0"/>
              <a:t>)</a:t>
            </a:r>
            <a:endParaRPr lang="uk-UA" sz="1600" b="1" dirty="0" smtClean="0">
              <a:solidFill>
                <a:srgbClr val="FF0000"/>
              </a:solidFill>
            </a:endParaRPr>
          </a:p>
        </p:txBody>
      </p:sp>
      <p:sp>
        <p:nvSpPr>
          <p:cNvPr id="7" name="TextBox 6"/>
          <p:cNvSpPr txBox="1"/>
          <p:nvPr/>
        </p:nvSpPr>
        <p:spPr>
          <a:xfrm>
            <a:off x="2492896" y="0"/>
            <a:ext cx="2160240" cy="369332"/>
          </a:xfrm>
          <a:prstGeom prst="rect">
            <a:avLst/>
          </a:prstGeom>
          <a:noFill/>
        </p:spPr>
        <p:txBody>
          <a:bodyPr wrap="square" rtlCol="0">
            <a:spAutoFit/>
          </a:bodyPr>
          <a:lstStyle/>
          <a:p>
            <a:pPr algn="ctr"/>
            <a:r>
              <a:rPr lang="uk-UA" b="1" dirty="0" smtClean="0">
                <a:ln>
                  <a:solidFill>
                    <a:srgbClr val="006600"/>
                  </a:solidFill>
                </a:ln>
                <a:solidFill>
                  <a:schemeClr val="bg1"/>
                </a:solidFill>
              </a:rPr>
              <a:t>Оповідання</a:t>
            </a:r>
            <a:endParaRPr lang="ru-RU" b="1" dirty="0">
              <a:ln>
                <a:solidFill>
                  <a:srgbClr val="006600"/>
                </a:solidFill>
              </a:ln>
              <a:solidFill>
                <a:schemeClr val="bg1"/>
              </a:solidFill>
            </a:endParaRPr>
          </a:p>
        </p:txBody>
      </p:sp>
      <p:sp>
        <p:nvSpPr>
          <p:cNvPr id="8" name="TextBox 7"/>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9</a:t>
            </a:r>
            <a:endParaRPr lang="ru-RU" b="1" dirty="0">
              <a:solidFill>
                <a:srgbClr val="00FF00"/>
              </a:solidFill>
            </a:endParaRPr>
          </a:p>
        </p:txBody>
      </p:sp>
      <p:pic>
        <p:nvPicPr>
          <p:cNvPr id="29700" name="Picture 4" descr="https://1.downloader.disk.yandex.by/preview/56e7bfcd016847a17e463da507dae6026ab0eefd571f30babc6c6de6fbcff4e4/5e91ca13/5KF5dAj-MjCAXtYJsJuQtVaMDHAWKV-P_-xwpuPE5UDNxj9WSjCN5WdFbs-zWp6Wq_J6bpmRyOJonT3VoXnDag%3D%3D?uid=0&amp;filename=51.png&amp;disposition=inline&amp;hash=&amp;limit=0&amp;content_type=image%2Fpng&amp;owner_uid=0&amp;tknv=v2&amp;size=1211x499"/>
          <p:cNvPicPr>
            <a:picLocks noChangeAspect="1" noChangeArrowheads="1"/>
          </p:cNvPicPr>
          <p:nvPr/>
        </p:nvPicPr>
        <p:blipFill>
          <a:blip r:embed="rId3" cstate="print"/>
          <a:srcRect/>
          <a:stretch>
            <a:fillRect/>
          </a:stretch>
        </p:blipFill>
        <p:spPr bwMode="auto">
          <a:xfrm>
            <a:off x="2276872" y="6614510"/>
            <a:ext cx="2232248" cy="2529490"/>
          </a:xfrm>
          <a:prstGeom prst="rect">
            <a:avLst/>
          </a:prstGeom>
          <a:noFill/>
        </p:spPr>
      </p:pic>
      <p:sp>
        <p:nvSpPr>
          <p:cNvPr id="11" name="Прямоугольник 10"/>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2492896" y="0"/>
            <a:ext cx="2160240" cy="369332"/>
          </a:xfrm>
          <a:prstGeom prst="rect">
            <a:avLst/>
          </a:prstGeom>
          <a:noFill/>
        </p:spPr>
        <p:txBody>
          <a:bodyPr wrap="square" rtlCol="0">
            <a:spAutoFit/>
          </a:bodyPr>
          <a:lstStyle/>
          <a:p>
            <a:pPr algn="ctr"/>
            <a:r>
              <a:rPr lang="uk-UA" b="1" dirty="0" smtClean="0">
                <a:ln>
                  <a:solidFill>
                    <a:srgbClr val="006600"/>
                  </a:solidFill>
                </a:ln>
                <a:solidFill>
                  <a:schemeClr val="bg1"/>
                </a:solidFill>
              </a:rPr>
              <a:t>Казки</a:t>
            </a:r>
            <a:endParaRPr lang="ru-RU" b="1" dirty="0">
              <a:ln>
                <a:solidFill>
                  <a:srgbClr val="006600"/>
                </a:solidFill>
              </a:ln>
              <a:solidFill>
                <a:schemeClr val="bg1"/>
              </a:solidFill>
            </a:endParaRPr>
          </a:p>
        </p:txBody>
      </p:sp>
      <p:sp>
        <p:nvSpPr>
          <p:cNvPr id="7" name="Прямоугольник 6"/>
          <p:cNvSpPr/>
          <p:nvPr/>
        </p:nvSpPr>
        <p:spPr>
          <a:xfrm>
            <a:off x="476672" y="467544"/>
            <a:ext cx="5904656" cy="7848302"/>
          </a:xfrm>
          <a:prstGeom prst="rect">
            <a:avLst/>
          </a:prstGeom>
        </p:spPr>
        <p:txBody>
          <a:bodyPr wrap="square">
            <a:spAutoFit/>
          </a:bodyPr>
          <a:lstStyle/>
          <a:p>
            <a:pPr algn="ctr"/>
            <a:r>
              <a:rPr lang="uk-UA" b="1" dirty="0" smtClean="0">
                <a:solidFill>
                  <a:srgbClr val="FF0000"/>
                </a:solidFill>
              </a:rPr>
              <a:t>Пригоди писаночки </a:t>
            </a:r>
          </a:p>
          <a:p>
            <a:pPr algn="ctr"/>
            <a:endParaRPr lang="uk-UA" b="1" dirty="0" smtClean="0">
              <a:solidFill>
                <a:srgbClr val="FF0000"/>
              </a:solidFill>
            </a:endParaRPr>
          </a:p>
          <a:p>
            <a:r>
              <a:rPr lang="uk-UA" sz="1600" dirty="0" smtClean="0"/>
              <a:t>"Була собі дівчинка Орися...  коли прийшов Великдень, задзвонили дзвони, подарувала Мати Орисі гарну писанку. Квітками, </a:t>
            </a:r>
            <a:r>
              <a:rPr lang="uk-UA" sz="1600" dirty="0" err="1" smtClean="0"/>
              <a:t>чічками</a:t>
            </a:r>
            <a:r>
              <a:rPr lang="uk-UA" sz="1600" dirty="0" smtClean="0"/>
              <a:t>, барвними </a:t>
            </a:r>
            <a:r>
              <a:rPr lang="uk-UA" sz="1600" dirty="0" err="1" smtClean="0"/>
              <a:t>олениками</a:t>
            </a:r>
            <a:r>
              <a:rPr lang="uk-UA" sz="1600" dirty="0" smtClean="0"/>
              <a:t> розмальовану. Подякувала Орися Мамі, завинула писаночку в шовкову хустинку та пішла з Батьками в церкву. А після Служби Божої зібралися біля церкви Орисині подруги. Кожна з них дістала того ранку писанку від Матусі, та </a:t>
            </a:r>
            <a:r>
              <a:rPr lang="uk-UA" sz="1600" dirty="0" err="1" smtClean="0"/>
              <a:t>ніодна</a:t>
            </a:r>
            <a:r>
              <a:rPr lang="uk-UA" sz="1600" dirty="0" smtClean="0"/>
              <a:t> не була така гарна, як Орисина. Стали дівчатка одною писанкою об одну цокати, пробувати, чия сильніша..."</a:t>
            </a:r>
            <a:r>
              <a:rPr lang="uk-UA" sz="1600" i="1" dirty="0" smtClean="0"/>
              <a:t>(Леся Храплива-Щур)</a:t>
            </a:r>
          </a:p>
          <a:p>
            <a:pPr algn="ctr"/>
            <a:r>
              <a:rPr lang="uk-UA" b="1" dirty="0" smtClean="0">
                <a:solidFill>
                  <a:srgbClr val="FF0000"/>
                </a:solidFill>
              </a:rPr>
              <a:t>Писанку треба шанувати </a:t>
            </a:r>
          </a:p>
          <a:p>
            <a:pPr algn="ctr"/>
            <a:endParaRPr lang="uk-UA" b="1" dirty="0" smtClean="0">
              <a:solidFill>
                <a:srgbClr val="FF0000"/>
              </a:solidFill>
            </a:endParaRPr>
          </a:p>
          <a:p>
            <a:r>
              <a:rPr lang="uk-UA" sz="1600" dirty="0" smtClean="0"/>
              <a:t>"Івасик із Гусеням зібралися писанки розписувати, адже ж ось-ось — Великдень. Наготували </a:t>
            </a:r>
            <a:r>
              <a:rPr lang="uk-UA" sz="1600" dirty="0" err="1" smtClean="0"/>
              <a:t>писачки</a:t>
            </a:r>
            <a:r>
              <a:rPr lang="uk-UA" sz="1600" dirty="0" smtClean="0"/>
              <a:t>, віск, фарби, яйця, всілякі </a:t>
            </a:r>
            <a:r>
              <a:rPr lang="uk-UA" sz="1600" dirty="0" err="1" smtClean="0"/>
              <a:t>писанкарські</a:t>
            </a:r>
            <a:r>
              <a:rPr lang="uk-UA" sz="1600" dirty="0" smtClean="0"/>
              <a:t> інструменти. А </a:t>
            </a:r>
            <a:r>
              <a:rPr lang="uk-UA" sz="1600" dirty="0" err="1" smtClean="0"/>
              <a:t>Карлсон</a:t>
            </a:r>
            <a:r>
              <a:rPr lang="uk-UA" sz="1600" dirty="0" smtClean="0"/>
              <a:t> усе ходив за ними слідком і думав: до чого ж це вони готуються, що вони збираються робити? А може, вони ладнаються приготувати великий, красивий, кольоровий торт, адже ж фарби нібито харчові?.. Так ходив-ходив </a:t>
            </a:r>
            <a:r>
              <a:rPr lang="uk-UA" sz="1600" dirty="0" err="1" smtClean="0"/>
              <a:t>Карлсон</a:t>
            </a:r>
            <a:r>
              <a:rPr lang="uk-UA" sz="1600" dirty="0" smtClean="0"/>
              <a:t>, чого тільки не передумав, а спитати соромився. Але ж хіба не можна найкращому в світі </a:t>
            </a:r>
            <a:r>
              <a:rPr lang="uk-UA" sz="1600" dirty="0" err="1" smtClean="0"/>
              <a:t>Карлсонові</a:t>
            </a:r>
            <a:r>
              <a:rPr lang="uk-UA" sz="1600" dirty="0" smtClean="0"/>
              <a:t> запитати про те, чого він не знає? І </a:t>
            </a:r>
            <a:r>
              <a:rPr lang="uk-UA" sz="1600" dirty="0" err="1" smtClean="0"/>
              <a:t>Карлсон</a:t>
            </a:r>
            <a:r>
              <a:rPr lang="uk-UA" sz="1600" dirty="0" smtClean="0"/>
              <a:t> наважився..." </a:t>
            </a:r>
            <a:r>
              <a:rPr lang="uk-UA" sz="1600" i="1" dirty="0" smtClean="0"/>
              <a:t>(Оляна Рута)</a:t>
            </a:r>
          </a:p>
          <a:p>
            <a:pPr algn="ctr"/>
            <a:endParaRPr lang="uk-UA" sz="1600" b="1" dirty="0" smtClean="0">
              <a:solidFill>
                <a:srgbClr val="FF0000"/>
              </a:solidFill>
            </a:endParaRPr>
          </a:p>
          <a:p>
            <a:pPr algn="ctr"/>
            <a:r>
              <a:rPr lang="uk-UA" b="1" dirty="0" smtClean="0">
                <a:solidFill>
                  <a:srgbClr val="FF0000"/>
                </a:solidFill>
              </a:rPr>
              <a:t>Загублена писанка</a:t>
            </a:r>
          </a:p>
          <a:p>
            <a:r>
              <a:rPr lang="uk-UA" sz="1600" dirty="0" smtClean="0"/>
              <a:t>"... Катруся поставила писанку на вершечок у кошичок і понесла у церкву. А після освячення усі мешканці двору скуштували свячену писаночку, яку вони врятували. І були від цього дуже горді та щасливі."  Читайте казочку і дивіться мультик, створений </a:t>
            </a:r>
            <a:r>
              <a:rPr lang="uk-UA" sz="1600" dirty="0" err="1" smtClean="0"/>
              <a:t>зи</a:t>
            </a:r>
            <a:r>
              <a:rPr lang="uk-UA" sz="1600" dirty="0" smtClean="0"/>
              <a:t> мотивами цієї казки...</a:t>
            </a:r>
          </a:p>
          <a:p>
            <a:r>
              <a:rPr lang="ru-RU" sz="1600" dirty="0"/>
              <a:t> </a:t>
            </a:r>
          </a:p>
          <a:p>
            <a:endParaRPr lang="uk-UA" sz="1600" b="1" dirty="0">
              <a:solidFill>
                <a:srgbClr val="FF0000"/>
              </a:solidFill>
            </a:endParaRPr>
          </a:p>
        </p:txBody>
      </p:sp>
      <p:sp>
        <p:nvSpPr>
          <p:cNvPr id="8" name="TextBox 7"/>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10</a:t>
            </a:r>
            <a:endParaRPr lang="ru-RU" b="1" dirty="0">
              <a:solidFill>
                <a:srgbClr val="00FF00"/>
              </a:solidFill>
            </a:endParaRPr>
          </a:p>
        </p:txBody>
      </p:sp>
      <p:pic>
        <p:nvPicPr>
          <p:cNvPr id="9"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pic>
        <p:nvPicPr>
          <p:cNvPr id="28674" name="Picture 2" descr="Мастер-класс &quot;Пасха Красная&quot; - 10 Апреля 2018 - КОГОБУ для детей ..."/>
          <p:cNvPicPr>
            <a:picLocks noChangeAspect="1" noChangeArrowheads="1"/>
          </p:cNvPicPr>
          <p:nvPr/>
        </p:nvPicPr>
        <p:blipFill>
          <a:blip r:embed="rId4" cstate="print"/>
          <a:srcRect/>
          <a:stretch>
            <a:fillRect/>
          </a:stretch>
        </p:blipFill>
        <p:spPr bwMode="auto">
          <a:xfrm>
            <a:off x="2607168" y="7380312"/>
            <a:ext cx="1973960" cy="1763687"/>
          </a:xfrm>
          <a:prstGeom prst="rect">
            <a:avLst/>
          </a:prstGeom>
          <a:noFill/>
        </p:spPr>
      </p:pic>
      <p:sp>
        <p:nvSpPr>
          <p:cNvPr id="11" name="Прямоугольник 10"/>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2492896" y="0"/>
            <a:ext cx="2160240" cy="369332"/>
          </a:xfrm>
          <a:prstGeom prst="rect">
            <a:avLst/>
          </a:prstGeom>
          <a:noFill/>
        </p:spPr>
        <p:txBody>
          <a:bodyPr wrap="square" rtlCol="0">
            <a:spAutoFit/>
          </a:bodyPr>
          <a:lstStyle/>
          <a:p>
            <a:pPr algn="ctr"/>
            <a:r>
              <a:rPr lang="uk-UA" b="1" dirty="0" smtClean="0">
                <a:ln>
                  <a:solidFill>
                    <a:srgbClr val="006600"/>
                  </a:solidFill>
                </a:ln>
                <a:solidFill>
                  <a:schemeClr val="bg1"/>
                </a:solidFill>
              </a:rPr>
              <a:t>Казки</a:t>
            </a:r>
            <a:endParaRPr lang="ru-RU" b="1" dirty="0">
              <a:ln>
                <a:solidFill>
                  <a:srgbClr val="006600"/>
                </a:solidFill>
              </a:ln>
              <a:solidFill>
                <a:schemeClr val="bg1"/>
              </a:solidFill>
            </a:endParaRPr>
          </a:p>
        </p:txBody>
      </p:sp>
      <p:sp>
        <p:nvSpPr>
          <p:cNvPr id="10" name="TextBox 9"/>
          <p:cNvSpPr txBox="1"/>
          <p:nvPr/>
        </p:nvSpPr>
        <p:spPr>
          <a:xfrm>
            <a:off x="548680" y="539552"/>
            <a:ext cx="5760640" cy="7294305"/>
          </a:xfrm>
          <a:prstGeom prst="rect">
            <a:avLst/>
          </a:prstGeom>
          <a:noFill/>
        </p:spPr>
        <p:txBody>
          <a:bodyPr wrap="square" rtlCol="0">
            <a:spAutoFit/>
          </a:bodyPr>
          <a:lstStyle/>
          <a:p>
            <a:pPr algn="ctr"/>
            <a:r>
              <a:rPr lang="ru-RU" b="1" dirty="0" err="1">
                <a:solidFill>
                  <a:srgbClr val="FF0000"/>
                </a:solidFill>
              </a:rPr>
              <a:t>Великоднє</a:t>
            </a:r>
            <a:r>
              <a:rPr lang="ru-RU" b="1" dirty="0">
                <a:solidFill>
                  <a:srgbClr val="FF0000"/>
                </a:solidFill>
              </a:rPr>
              <a:t> диво</a:t>
            </a:r>
          </a:p>
          <a:p>
            <a:pPr algn="ctr"/>
            <a:endParaRPr lang="uk-UA" dirty="0" smtClean="0">
              <a:solidFill>
                <a:srgbClr val="FF0000"/>
              </a:solidFill>
            </a:endParaRPr>
          </a:p>
          <a:p>
            <a:r>
              <a:rPr lang="uk-UA" sz="1600" dirty="0" smtClean="0"/>
              <a:t>Щороку гноми з Маленькою Феєю розмальовують писанки, Це вже стало гарною традицією, Адже на Великдень усі вітають один одного зі святом і дарують писанки, А ще вірять. що вони охороняють від злих сил.</a:t>
            </a:r>
          </a:p>
          <a:p>
            <a:r>
              <a:rPr lang="uk-UA" sz="1600" dirty="0" smtClean="0"/>
              <a:t>Так і цього року всі зібралися у </a:t>
            </a:r>
            <a:r>
              <a:rPr lang="uk-UA" sz="1600" dirty="0" err="1" smtClean="0"/>
              <a:t>Мудруновій</a:t>
            </a:r>
            <a:r>
              <a:rPr lang="uk-UA" sz="1600" dirty="0" smtClean="0"/>
              <a:t> хатці, щоб разом розписувати яйця.</a:t>
            </a:r>
          </a:p>
          <a:p>
            <a:r>
              <a:rPr lang="uk-UA" sz="1600" dirty="0" smtClean="0"/>
              <a:t>Взяли до рук писанки і почали старанно вимальовувати воскові </a:t>
            </a:r>
            <a:r>
              <a:rPr lang="uk-UA" sz="1600" dirty="0" err="1" smtClean="0"/>
              <a:t>візеруночки</a:t>
            </a:r>
            <a:r>
              <a:rPr lang="uk-UA" sz="1600" dirty="0" smtClean="0"/>
              <a:t>. Гномики ще ніколи не працювали з такою охотою. Навіть Буркотун мовчки схилився над яйцем і малював. Річ у тім. що у Чарівному лісі був оголошений конкурс на найкращу писанку. А гномики любили бути найкращими в усьому. Тож і старалися.</a:t>
            </a:r>
          </a:p>
          <a:p>
            <a:r>
              <a:rPr lang="uk-UA" sz="1600" dirty="0" smtClean="0"/>
              <a:t>– Моя - найкраща! – вигукнув Простачок. замилувавшись своєю зеленою з жовтими зірочками писанкою.</a:t>
            </a:r>
          </a:p>
          <a:p>
            <a:r>
              <a:rPr lang="uk-UA" sz="1600" dirty="0" smtClean="0"/>
              <a:t>– А моя - на мене буде схожа, – промовив </a:t>
            </a:r>
            <a:r>
              <a:rPr lang="uk-UA" sz="1600" dirty="0" err="1" smtClean="0"/>
              <a:t>Мудрунчик</a:t>
            </a:r>
            <a:r>
              <a:rPr lang="uk-UA" sz="1600" dirty="0" smtClean="0"/>
              <a:t>. домальовуючи свою синю з жовтими цяточками.</a:t>
            </a:r>
          </a:p>
          <a:p>
            <a:r>
              <a:rPr lang="uk-UA" sz="1600" dirty="0" smtClean="0"/>
              <a:t>Веселун же зробив яскраво-жовту, як курчатко, з червоними хвильками писанку. А Маленька Фея розмалювала свою квіточками. Майстер-на-Всі-Руки уявив себе художником і намалював цілу картину – землю з травичкою, небо з хмарками і сонечком. Задоволені своєю роботою, Маленька Фея і гномики поскладали свої писанки - нехай чекають Великодня.</a:t>
            </a:r>
          </a:p>
          <a:p>
            <a:r>
              <a:rPr lang="uk-UA" sz="1600" dirty="0" smtClean="0"/>
              <a:t>І все було б добре, якби підступна Зла Чаклунка не схотіла теж позмагатися у конкурсі. Проте чесного способу стара відьма не знала. Тож і цього разу вирішила вдатися до хитрощів. Вона задумала побити писанки гномів.</a:t>
            </a:r>
          </a:p>
          <a:p>
            <a:endParaRPr lang="ru-RU" sz="1600" dirty="0"/>
          </a:p>
        </p:txBody>
      </p:sp>
      <p:sp>
        <p:nvSpPr>
          <p:cNvPr id="11" name="TextBox 10"/>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11</a:t>
            </a:r>
            <a:endParaRPr lang="ru-RU" b="1" dirty="0">
              <a:solidFill>
                <a:srgbClr val="00FF00"/>
              </a:solidFill>
            </a:endParaRPr>
          </a:p>
        </p:txBody>
      </p:sp>
      <p:pic>
        <p:nvPicPr>
          <p:cNvPr id="27652" name="Picture 4" descr="C:\Users\Лена\Downloads\hotpng.com (48).png"/>
          <p:cNvPicPr>
            <a:picLocks noChangeAspect="1" noChangeArrowheads="1"/>
          </p:cNvPicPr>
          <p:nvPr/>
        </p:nvPicPr>
        <p:blipFill>
          <a:blip r:embed="rId3" cstate="print"/>
          <a:srcRect/>
          <a:stretch>
            <a:fillRect/>
          </a:stretch>
        </p:blipFill>
        <p:spPr bwMode="auto">
          <a:xfrm>
            <a:off x="917113" y="7596336"/>
            <a:ext cx="4894177" cy="1547664"/>
          </a:xfrm>
          <a:prstGeom prst="rect">
            <a:avLst/>
          </a:prstGeom>
          <a:noFill/>
        </p:spPr>
      </p:pic>
      <p:sp>
        <p:nvSpPr>
          <p:cNvPr id="16" name="Прямоугольник 15"/>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548680" y="611560"/>
            <a:ext cx="5904656" cy="7232749"/>
          </a:xfrm>
          <a:prstGeom prst="rect">
            <a:avLst/>
          </a:prstGeom>
        </p:spPr>
        <p:txBody>
          <a:bodyPr wrap="square">
            <a:spAutoFit/>
          </a:bodyPr>
          <a:lstStyle/>
          <a:p>
            <a:r>
              <a:rPr lang="ru-RU" sz="1600" dirty="0" smtClean="0"/>
              <a:t>     </a:t>
            </a:r>
            <a:r>
              <a:rPr lang="uk-UA" sz="1600" dirty="0" smtClean="0"/>
              <a:t>Якось уночі здійнявся страшний вітер. Дерева гнулися, небо затягнулося темними важкими хмарами, усі віконця й двері </a:t>
            </a:r>
            <a:r>
              <a:rPr lang="uk-UA" sz="1600" dirty="0" err="1" smtClean="0"/>
              <a:t>повідчинялися</a:t>
            </a:r>
            <a:r>
              <a:rPr lang="uk-UA" sz="1600" dirty="0" smtClean="0"/>
              <a:t> навстіж. У </a:t>
            </a:r>
            <a:r>
              <a:rPr lang="uk-UA" sz="1600" dirty="0" err="1" smtClean="0"/>
              <a:t>Мудрунову</a:t>
            </a:r>
            <a:r>
              <a:rPr lang="uk-UA" sz="1600" dirty="0" smtClean="0"/>
              <a:t> хатинку залетів чорний крук. Там стояла скриня, у яку звичайно клали писанки. Крук був чорний, як ніч у негоду, тому й залишився непоміченим.</a:t>
            </a:r>
          </a:p>
          <a:p>
            <a:r>
              <a:rPr lang="uk-UA" sz="1600" dirty="0" smtClean="0"/>
              <a:t>Він швидко знайшов скриню. На ній виблискував золотий замок, якого було видно і найчорнішої ночі. Ключі висіли тут же на цвяшку на стіні. Крук тихенько. щоб ніхто не почув дзеленькоту, взяв своїм міцним дзьобом в'язку ключів і почав підбирати ключ. Він перепробував усі: І мідний, і срібний, і залізний, але жоден не підійшов. І лише золотий ключик, який виднівся з-під подушки в </a:t>
            </a:r>
            <a:r>
              <a:rPr lang="uk-UA" sz="1600" dirty="0" err="1" smtClean="0"/>
              <a:t>Мудруна</a:t>
            </a:r>
            <a:r>
              <a:rPr lang="uk-UA" sz="1600" dirty="0" smtClean="0"/>
              <a:t>, був останньою надією підступного птаха. Чорний крук змахнув крилами – і тут же опинився біля ліжка гномика. Той так міцно спав і бачив такі солодкі сни, що навіть не почув, як крук витягнув з-під його подушки золотий ключик.</a:t>
            </a:r>
          </a:p>
          <a:p>
            <a:r>
              <a:rPr lang="uk-UA" sz="1600" dirty="0" smtClean="0"/>
              <a:t>Нарешті замок піддався і скриня відімкнулася. Крук підняв кришку і залетів усередину, де, наче в гніздечку, лежали яйця. Раптом дмухнув новий порив вітру і крук опинився в повній темряві. Він потрапив у пастку, з якої вибратися самому було неможливо.</a:t>
            </a:r>
          </a:p>
          <a:p>
            <a:r>
              <a:rPr lang="uk-UA" sz="1600" dirty="0" smtClean="0"/>
              <a:t>– </a:t>
            </a:r>
            <a:r>
              <a:rPr lang="uk-UA" sz="1600" dirty="0" err="1" smtClean="0"/>
              <a:t>Карр</a:t>
            </a:r>
            <a:r>
              <a:rPr lang="uk-UA" sz="1600" dirty="0" smtClean="0"/>
              <a:t>... </a:t>
            </a:r>
            <a:r>
              <a:rPr lang="uk-UA" sz="1600" dirty="0" err="1" smtClean="0"/>
              <a:t>Карр</a:t>
            </a:r>
            <a:r>
              <a:rPr lang="uk-UA" sz="1600" dirty="0" smtClean="0"/>
              <a:t>... – намагався він покликати когось на допомогу, але ніхто його не чув. Остання надія була на те, що хтось випадково відкриє скриню і випустить його звідти.</a:t>
            </a:r>
          </a:p>
          <a:p>
            <a:r>
              <a:rPr lang="uk-UA" sz="1600" dirty="0" smtClean="0"/>
              <a:t>Нарешті настав Великдень. Сонечко яскравими промінчиками постукало у віконце і розбудило мешканців Чарівного лісу, першим привітавши їх зі святом. А невдовзі на  найбільшій галявині Чарівного лісу мав розпочатися конкурс.</a:t>
            </a:r>
          </a:p>
          <a:p>
            <a:endParaRPr lang="uk-UA" sz="1600" dirty="0"/>
          </a:p>
        </p:txBody>
      </p:sp>
      <p:sp>
        <p:nvSpPr>
          <p:cNvPr id="8" name="TextBox 7"/>
          <p:cNvSpPr txBox="1"/>
          <p:nvPr/>
        </p:nvSpPr>
        <p:spPr>
          <a:xfrm>
            <a:off x="2492896" y="0"/>
            <a:ext cx="2160240" cy="369332"/>
          </a:xfrm>
          <a:prstGeom prst="rect">
            <a:avLst/>
          </a:prstGeom>
          <a:noFill/>
        </p:spPr>
        <p:txBody>
          <a:bodyPr wrap="square" rtlCol="0">
            <a:spAutoFit/>
          </a:bodyPr>
          <a:lstStyle/>
          <a:p>
            <a:pPr algn="ctr"/>
            <a:r>
              <a:rPr lang="uk-UA" b="1" dirty="0" smtClean="0">
                <a:ln>
                  <a:solidFill>
                    <a:srgbClr val="006600"/>
                  </a:solidFill>
                </a:ln>
                <a:solidFill>
                  <a:schemeClr val="bg1"/>
                </a:solidFill>
              </a:rPr>
              <a:t>Казки</a:t>
            </a:r>
            <a:endParaRPr lang="ru-RU" b="1" dirty="0">
              <a:ln>
                <a:solidFill>
                  <a:srgbClr val="006600"/>
                </a:solidFill>
              </a:ln>
              <a:solidFill>
                <a:schemeClr val="bg1"/>
              </a:solidFill>
            </a:endParaRPr>
          </a:p>
        </p:txBody>
      </p:sp>
      <p:sp>
        <p:nvSpPr>
          <p:cNvPr id="9" name="TextBox 8"/>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12</a:t>
            </a:r>
            <a:endParaRPr lang="ru-RU" b="1" dirty="0">
              <a:solidFill>
                <a:srgbClr val="00FF00"/>
              </a:solidFill>
            </a:endParaRPr>
          </a:p>
        </p:txBody>
      </p:sp>
      <p:pic>
        <p:nvPicPr>
          <p:cNvPr id="10"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pic>
        <p:nvPicPr>
          <p:cNvPr id="26626" name="Picture 2" descr="Пасхальные Яйца Пасхальное Яйцо - Бесплатная векторная графика на ..."/>
          <p:cNvPicPr>
            <a:picLocks noChangeAspect="1" noChangeArrowheads="1"/>
          </p:cNvPicPr>
          <p:nvPr/>
        </p:nvPicPr>
        <p:blipFill>
          <a:blip r:embed="rId4" cstate="print"/>
          <a:srcRect/>
          <a:stretch>
            <a:fillRect/>
          </a:stretch>
        </p:blipFill>
        <p:spPr bwMode="auto">
          <a:xfrm>
            <a:off x="1052736" y="7020272"/>
            <a:ext cx="4752528" cy="2376264"/>
          </a:xfrm>
          <a:prstGeom prst="rect">
            <a:avLst/>
          </a:prstGeom>
          <a:noFill/>
        </p:spPr>
      </p:pic>
      <p:sp>
        <p:nvSpPr>
          <p:cNvPr id="14" name="Прямоугольник 13"/>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Прямоугольник 6"/>
          <p:cNvSpPr/>
          <p:nvPr/>
        </p:nvSpPr>
        <p:spPr>
          <a:xfrm>
            <a:off x="476672" y="539552"/>
            <a:ext cx="5904656" cy="6340197"/>
          </a:xfrm>
          <a:prstGeom prst="rect">
            <a:avLst/>
          </a:prstGeom>
        </p:spPr>
        <p:txBody>
          <a:bodyPr wrap="square">
            <a:spAutoFit/>
          </a:bodyPr>
          <a:lstStyle/>
          <a:p>
            <a:r>
              <a:rPr lang="uk-UA" sz="1600" smtClean="0"/>
              <a:t>           Зла Чаклунка вже уявляла себе переможцем й аж руки потирала в передчутті цього:</a:t>
            </a:r>
          </a:p>
          <a:p>
            <a:r>
              <a:rPr lang="uk-UA" sz="1600" smtClean="0"/>
              <a:t>– Нехай і не сподіваються перемогти в конкурсі! Тепер моя черга.</a:t>
            </a:r>
          </a:p>
          <a:p>
            <a:r>
              <a:rPr lang="uk-UA" sz="1600" smtClean="0"/>
              <a:t>Чорного крука вона так і не дочекалася. Але вона вже кілька сотень років знає свого надійного слугу, тож переконана, що він виконав її доручення і поклював усі писанки гномиків.</a:t>
            </a:r>
          </a:p>
          <a:p>
            <a:r>
              <a:rPr lang="uk-UA" sz="1600" smtClean="0"/>
              <a:t>Коли це на галявині з'явилася Фея з п'ятьма гномиками. За ними позаду чимчикували ще двоє – Веселун і Простачок, вони несли велику скриню. Раптом Чаклунка помітила в руках Феї кошик. Там виднілися диво-писанки. Хитра відьма аж рота роззявила.</a:t>
            </a:r>
          </a:p>
          <a:p>
            <a:r>
              <a:rPr lang="uk-UA" sz="1600" smtClean="0"/>
              <a:t>– Що... що це т-т-таке? Я ж крукові наказала...</a:t>
            </a:r>
          </a:p>
          <a:p>
            <a:r>
              <a:rPr lang="uk-UA" sz="1600" smtClean="0"/>
              <a:t>Та сталося не так, як гадалося Злій Чаклунці.</a:t>
            </a:r>
          </a:p>
          <a:p>
            <a:r>
              <a:rPr lang="uk-UA" sz="1600" smtClean="0"/>
              <a:t>Гномики обережно поставили на землю скриню. Звідти чулися якісь звуки. Мудрун підняв кришку і... що за дивина! Там сидів чорний, як ніч, крук, а з-під крил у нього виглядали пискляві жовтенькі клубочки.</a:t>
            </a:r>
          </a:p>
          <a:p>
            <a:r>
              <a:rPr lang="uk-UA" sz="1600" smtClean="0"/>
              <a:t>Зла Чаклунка аж позеленіла від злості. Виявляється, завбачливий Мудрун замість писанок поскладав у скриню звичайнісінькі курячі яйця, з них і вилупилися курчата! А писанки Мудрун переклав у найвидніше місце. Гномик знав, що злодії ніколи не помічають того, що перед носом, а шукають схованок.</a:t>
            </a:r>
          </a:p>
          <a:p>
            <a:r>
              <a:rPr lang="uk-UA" sz="1600" smtClean="0"/>
              <a:t>Тож хитрощі не допомогли Злій Чаклунці перемогти в конкурсі. А її вірний помічник – чорний крук – тепер став мамою-квочкою і мав інші турботи!</a:t>
            </a:r>
          </a:p>
          <a:p>
            <a:endParaRPr lang="uk-UA" sz="1600"/>
          </a:p>
        </p:txBody>
      </p:sp>
      <p:sp>
        <p:nvSpPr>
          <p:cNvPr id="8" name="TextBox 7"/>
          <p:cNvSpPr txBox="1"/>
          <p:nvPr/>
        </p:nvSpPr>
        <p:spPr>
          <a:xfrm>
            <a:off x="2492896" y="0"/>
            <a:ext cx="2160240" cy="369332"/>
          </a:xfrm>
          <a:prstGeom prst="rect">
            <a:avLst/>
          </a:prstGeom>
          <a:noFill/>
        </p:spPr>
        <p:txBody>
          <a:bodyPr wrap="square" rtlCol="0">
            <a:spAutoFit/>
          </a:bodyPr>
          <a:lstStyle/>
          <a:p>
            <a:pPr algn="ctr"/>
            <a:r>
              <a:rPr lang="uk-UA" b="1" dirty="0" smtClean="0">
                <a:ln>
                  <a:solidFill>
                    <a:srgbClr val="006600"/>
                  </a:solidFill>
                </a:ln>
                <a:solidFill>
                  <a:schemeClr val="bg1"/>
                </a:solidFill>
              </a:rPr>
              <a:t>Казки</a:t>
            </a:r>
            <a:endParaRPr lang="ru-RU" b="1" dirty="0">
              <a:ln>
                <a:solidFill>
                  <a:srgbClr val="006600"/>
                </a:solidFill>
              </a:ln>
              <a:solidFill>
                <a:schemeClr val="bg1"/>
              </a:solidFill>
            </a:endParaRPr>
          </a:p>
        </p:txBody>
      </p:sp>
      <p:sp>
        <p:nvSpPr>
          <p:cNvPr id="9" name="TextBox 8"/>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13</a:t>
            </a:r>
            <a:endParaRPr lang="ru-RU" b="1" dirty="0">
              <a:solidFill>
                <a:srgbClr val="00FF00"/>
              </a:solidFill>
            </a:endParaRPr>
          </a:p>
        </p:txBody>
      </p:sp>
      <p:pic>
        <p:nvPicPr>
          <p:cNvPr id="10" name="Picture 3" descr="C:\Users\Лена\Downloads\easter-3252107_640.png"/>
          <p:cNvPicPr>
            <a:picLocks noChangeAspect="1" noChangeArrowheads="1"/>
          </p:cNvPicPr>
          <p:nvPr/>
        </p:nvPicPr>
        <p:blipFill>
          <a:blip r:embed="rId3" cstate="print"/>
          <a:srcRect/>
          <a:stretch>
            <a:fillRect/>
          </a:stretch>
        </p:blipFill>
        <p:spPr bwMode="auto">
          <a:xfrm>
            <a:off x="1196752" y="6228184"/>
            <a:ext cx="4496412" cy="2915816"/>
          </a:xfrm>
          <a:prstGeom prst="rect">
            <a:avLst/>
          </a:prstGeom>
          <a:noFill/>
        </p:spPr>
      </p:pic>
      <p:sp>
        <p:nvSpPr>
          <p:cNvPr id="11" name="Прямоугольник 10"/>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7" name="Скругленный прямоугольник 6"/>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9" name="TextBox 8"/>
          <p:cNvSpPr txBox="1"/>
          <p:nvPr/>
        </p:nvSpPr>
        <p:spPr>
          <a:xfrm>
            <a:off x="2492896" y="0"/>
            <a:ext cx="2160240" cy="369332"/>
          </a:xfrm>
          <a:prstGeom prst="rect">
            <a:avLst/>
          </a:prstGeom>
          <a:noFill/>
        </p:spPr>
        <p:txBody>
          <a:bodyPr wrap="square" rtlCol="0">
            <a:spAutoFit/>
          </a:bodyPr>
          <a:lstStyle/>
          <a:p>
            <a:pPr algn="ctr"/>
            <a:r>
              <a:rPr lang="uk-UA" b="1" smtClean="0">
                <a:ln>
                  <a:solidFill>
                    <a:srgbClr val="006600"/>
                  </a:solidFill>
                </a:ln>
                <a:solidFill>
                  <a:schemeClr val="bg1"/>
                </a:solidFill>
              </a:rPr>
              <a:t>Вірші </a:t>
            </a:r>
            <a:endParaRPr lang="uk-UA" b="1">
              <a:ln>
                <a:solidFill>
                  <a:srgbClr val="006600"/>
                </a:solidFill>
              </a:ln>
              <a:solidFill>
                <a:schemeClr val="bg1"/>
              </a:solidFill>
            </a:endParaRPr>
          </a:p>
        </p:txBody>
      </p:sp>
      <p:graphicFrame>
        <p:nvGraphicFramePr>
          <p:cNvPr id="10" name="Таблица 9"/>
          <p:cNvGraphicFramePr>
            <a:graphicFrameLocks noGrp="1"/>
          </p:cNvGraphicFramePr>
          <p:nvPr/>
        </p:nvGraphicFramePr>
        <p:xfrm>
          <a:off x="476672" y="683568"/>
          <a:ext cx="5904656" cy="7992888"/>
        </p:xfrm>
        <a:graphic>
          <a:graphicData uri="http://schemas.openxmlformats.org/drawingml/2006/table">
            <a:tbl>
              <a:tblPr firstRow="1" bandRow="1">
                <a:tableStyleId>{5940675A-B579-460E-94D1-54222C63F5DA}</a:tableStyleId>
              </a:tblPr>
              <a:tblGrid>
                <a:gridCol w="2952328"/>
                <a:gridCol w="2952328"/>
              </a:tblGrid>
              <a:tr h="7992888">
                <a:tc>
                  <a:txBody>
                    <a:bodyPr/>
                    <a:lstStyle/>
                    <a:p>
                      <a:pPr algn="ctr" fontAlgn="base"/>
                      <a:r>
                        <a:rPr lang="uk-UA" sz="1600" b="1" noProof="0" dirty="0" smtClean="0">
                          <a:solidFill>
                            <a:srgbClr val="FF0000"/>
                          </a:solidFill>
                        </a:rPr>
                        <a:t>Великдень </a:t>
                      </a:r>
                    </a:p>
                    <a:p>
                      <a:pPr algn="ctr" fontAlgn="base"/>
                      <a:r>
                        <a:rPr lang="uk-UA" sz="1200" b="1" i="1" noProof="0" dirty="0" smtClean="0"/>
                        <a:t>Микола Щербак</a:t>
                      </a:r>
                      <a:r>
                        <a:rPr lang="uk-UA" sz="1600" b="1" noProof="0" dirty="0" smtClean="0"/>
                        <a:t/>
                      </a:r>
                      <a:br>
                        <a:rPr lang="uk-UA" sz="1600" b="1" noProof="0" dirty="0" smtClean="0"/>
                      </a:br>
                      <a:endParaRPr lang="uk-UA" sz="1600" noProof="0" dirty="0" smtClean="0"/>
                    </a:p>
                    <a:p>
                      <a:pPr algn="ctr" fontAlgn="base"/>
                      <a:r>
                        <a:rPr lang="uk-UA" sz="1600" noProof="0" dirty="0" smtClean="0"/>
                        <a:t>Великий день!</a:t>
                      </a:r>
                      <a:br>
                        <a:rPr lang="uk-UA" sz="1600" noProof="0" dirty="0" smtClean="0"/>
                      </a:br>
                      <a:r>
                        <a:rPr lang="uk-UA" sz="1600" noProof="0" dirty="0" smtClean="0"/>
                        <a:t>Великий день!</a:t>
                      </a:r>
                      <a:br>
                        <a:rPr lang="uk-UA" sz="1600" noProof="0" dirty="0" smtClean="0"/>
                      </a:br>
                      <a:r>
                        <a:rPr lang="uk-UA" sz="1600" noProof="0" dirty="0" smtClean="0"/>
                        <a:t>Ясний Великдень</a:t>
                      </a:r>
                      <a:br>
                        <a:rPr lang="uk-UA" sz="1600" noProof="0" dirty="0" smtClean="0"/>
                      </a:br>
                      <a:r>
                        <a:rPr lang="uk-UA" sz="1600" noProof="0" dirty="0" smtClean="0"/>
                        <a:t>На землі!</a:t>
                      </a:r>
                      <a:br>
                        <a:rPr lang="uk-UA" sz="1600" noProof="0" dirty="0" smtClean="0"/>
                      </a:br>
                      <a:r>
                        <a:rPr lang="uk-UA" sz="1600" noProof="0" dirty="0" smtClean="0"/>
                        <a:t>Багато радості й пісень</a:t>
                      </a:r>
                      <a:br>
                        <a:rPr lang="uk-UA" sz="1600" noProof="0" dirty="0" smtClean="0"/>
                      </a:br>
                      <a:r>
                        <a:rPr lang="uk-UA" sz="1600" noProof="0" dirty="0" smtClean="0"/>
                        <a:t>Приніс нам янгол</a:t>
                      </a:r>
                      <a:br>
                        <a:rPr lang="uk-UA" sz="1600" noProof="0" dirty="0" smtClean="0"/>
                      </a:br>
                      <a:r>
                        <a:rPr lang="uk-UA" sz="1600" noProof="0" dirty="0" smtClean="0"/>
                        <a:t>На крилі…</a:t>
                      </a:r>
                    </a:p>
                    <a:p>
                      <a:pPr algn="ctr" fontAlgn="base"/>
                      <a:r>
                        <a:rPr lang="uk-UA" sz="1600" noProof="0" dirty="0" smtClean="0"/>
                        <a:t>Веснянку діти</a:t>
                      </a:r>
                      <a:br>
                        <a:rPr lang="uk-UA" sz="1600" noProof="0" dirty="0" smtClean="0"/>
                      </a:br>
                      <a:r>
                        <a:rPr lang="uk-UA" sz="1600" noProof="0" dirty="0" smtClean="0"/>
                        <a:t>Хороводять –</a:t>
                      </a:r>
                      <a:br>
                        <a:rPr lang="uk-UA" sz="1600" noProof="0" dirty="0" smtClean="0"/>
                      </a:br>
                      <a:r>
                        <a:rPr lang="uk-UA" sz="1600" noProof="0" dirty="0" smtClean="0"/>
                        <a:t>Христос Воскрес!</a:t>
                      </a:r>
                      <a:br>
                        <a:rPr lang="uk-UA" sz="1600" noProof="0" dirty="0" smtClean="0"/>
                      </a:br>
                      <a:r>
                        <a:rPr lang="uk-UA" sz="1600" noProof="0" dirty="0" smtClean="0"/>
                        <a:t>Христос Воскрес!</a:t>
                      </a:r>
                      <a:br>
                        <a:rPr lang="uk-UA" sz="1600" noProof="0" dirty="0" smtClean="0"/>
                      </a:br>
                      <a:r>
                        <a:rPr lang="uk-UA" sz="1600" noProof="0" dirty="0" smtClean="0"/>
                        <a:t>Сьогодні й сонце</a:t>
                      </a:r>
                      <a:br>
                        <a:rPr lang="uk-UA" sz="1600" noProof="0" dirty="0" smtClean="0"/>
                      </a:br>
                      <a:r>
                        <a:rPr lang="uk-UA" sz="1600" noProof="0" dirty="0" smtClean="0"/>
                        <a:t>Не заходить,</a:t>
                      </a:r>
                      <a:br>
                        <a:rPr lang="uk-UA" sz="1600" noProof="0" dirty="0" smtClean="0"/>
                      </a:br>
                      <a:r>
                        <a:rPr lang="uk-UA" sz="1600" noProof="0" dirty="0" smtClean="0"/>
                        <a:t>А сяє й сяє із небес.</a:t>
                      </a:r>
                    </a:p>
                    <a:p>
                      <a:pPr algn="ctr" fontAlgn="base"/>
                      <a:endParaRPr lang="uk-UA" sz="1800" b="1" i="0" kern="1200" noProof="0" dirty="0" smtClean="0">
                        <a:solidFill>
                          <a:schemeClr val="tx1"/>
                        </a:solidFill>
                        <a:latin typeface="+mn-lt"/>
                        <a:ea typeface="+mn-ea"/>
                        <a:cs typeface="+mn-cs"/>
                      </a:endParaRPr>
                    </a:p>
                    <a:p>
                      <a:pPr algn="ctr" fontAlgn="base"/>
                      <a:r>
                        <a:rPr lang="uk-UA" sz="1600" b="1" i="0" kern="1200" noProof="0" dirty="0" smtClean="0">
                          <a:solidFill>
                            <a:srgbClr val="FF0000"/>
                          </a:solidFill>
                          <a:latin typeface="+mn-lt"/>
                          <a:ea typeface="+mn-ea"/>
                          <a:cs typeface="+mn-cs"/>
                        </a:rPr>
                        <a:t>Великоднє </a:t>
                      </a:r>
                    </a:p>
                    <a:p>
                      <a:pPr algn="ctr" fontAlgn="base"/>
                      <a:r>
                        <a:rPr lang="uk-UA" sz="1200" b="1" i="1" kern="1200" noProof="0" dirty="0" smtClean="0">
                          <a:solidFill>
                            <a:schemeClr val="tx1"/>
                          </a:solidFill>
                          <a:latin typeface="+mn-lt"/>
                          <a:ea typeface="+mn-ea"/>
                          <a:cs typeface="+mn-cs"/>
                        </a:rPr>
                        <a:t>Зоряна Живка</a:t>
                      </a:r>
                      <a:r>
                        <a:rPr lang="uk-UA" sz="1800" b="1" i="0" kern="1200" noProof="0" dirty="0" smtClean="0">
                          <a:solidFill>
                            <a:schemeClr val="tx1"/>
                          </a:solidFill>
                          <a:latin typeface="+mn-lt"/>
                          <a:ea typeface="+mn-ea"/>
                          <a:cs typeface="+mn-cs"/>
                        </a:rPr>
                        <a:t/>
                      </a:r>
                      <a:br>
                        <a:rPr lang="uk-UA" sz="1800" b="1" i="0" kern="1200" noProof="0" dirty="0" smtClean="0">
                          <a:solidFill>
                            <a:schemeClr val="tx1"/>
                          </a:solidFill>
                          <a:latin typeface="+mn-lt"/>
                          <a:ea typeface="+mn-ea"/>
                          <a:cs typeface="+mn-cs"/>
                        </a:rPr>
                      </a:br>
                      <a:endParaRPr lang="uk-UA" sz="1800" b="0" i="0" kern="1200" noProof="0" dirty="0" smtClean="0">
                        <a:solidFill>
                          <a:schemeClr val="tx1"/>
                        </a:solidFill>
                        <a:latin typeface="+mn-lt"/>
                        <a:ea typeface="+mn-ea"/>
                        <a:cs typeface="+mn-cs"/>
                      </a:endParaRPr>
                    </a:p>
                    <a:p>
                      <a:pPr algn="ctr" fontAlgn="base"/>
                      <a:r>
                        <a:rPr lang="uk-UA" sz="1600" b="0" i="0" kern="1200" noProof="0" dirty="0" smtClean="0">
                          <a:solidFill>
                            <a:schemeClr val="tx1"/>
                          </a:solidFill>
                          <a:latin typeface="+mn-lt"/>
                          <a:ea typeface="+mn-ea"/>
                          <a:cs typeface="+mn-cs"/>
                        </a:rPr>
                        <a:t>Сонце сяє у ясній блакиті,</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Теплим променем цілує світ увесь.</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І серця для радості відкриті:</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Знайте, люди, що Христос Воскрес!</a:t>
                      </a:r>
                    </a:p>
                    <a:p>
                      <a:pPr algn="ctr" fontAlgn="base"/>
                      <a:r>
                        <a:rPr lang="uk-UA" sz="1600" b="0" i="0" kern="1200" noProof="0" dirty="0" smtClean="0">
                          <a:solidFill>
                            <a:schemeClr val="tx1"/>
                          </a:solidFill>
                          <a:latin typeface="+mn-lt"/>
                          <a:ea typeface="+mn-ea"/>
                          <a:cs typeface="+mn-cs"/>
                        </a:rPr>
                        <a:t>Горобці цвірінькають надворі –</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То вони співають Богу честь!</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Позабудьте сумніви і горе,</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Бо Христос Воістину Воскрес!</a:t>
                      </a:r>
                    </a:p>
                    <a:p>
                      <a:pPr algn="ctr"/>
                      <a:endParaRPr lang="uk-UA" sz="1600" noProof="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ase"/>
                      <a:r>
                        <a:rPr lang="uk-UA" sz="1600" b="1" i="0" kern="1200" noProof="0" dirty="0" smtClean="0">
                          <a:solidFill>
                            <a:srgbClr val="FF0000"/>
                          </a:solidFill>
                          <a:latin typeface="+mn-lt"/>
                          <a:ea typeface="+mn-ea"/>
                          <a:cs typeface="+mn-cs"/>
                        </a:rPr>
                        <a:t>Христос Воскрес! </a:t>
                      </a:r>
                    </a:p>
                    <a:p>
                      <a:pPr algn="ctr" fontAlgn="base"/>
                      <a:r>
                        <a:rPr lang="uk-UA" sz="1200" b="1" i="1" kern="1200" noProof="0" dirty="0" smtClean="0">
                          <a:solidFill>
                            <a:schemeClr val="tx1"/>
                          </a:solidFill>
                          <a:latin typeface="+mn-lt"/>
                          <a:ea typeface="+mn-ea"/>
                          <a:cs typeface="+mn-cs"/>
                        </a:rPr>
                        <a:t>Сергій </a:t>
                      </a:r>
                      <a:r>
                        <a:rPr lang="uk-UA" sz="1200" b="1" i="1" kern="1200" noProof="0" dirty="0" err="1" smtClean="0">
                          <a:solidFill>
                            <a:schemeClr val="tx1"/>
                          </a:solidFill>
                          <a:latin typeface="+mn-lt"/>
                          <a:ea typeface="+mn-ea"/>
                          <a:cs typeface="+mn-cs"/>
                        </a:rPr>
                        <a:t>Рачинець</a:t>
                      </a:r>
                      <a:r>
                        <a:rPr lang="uk-UA" sz="1600" b="1" i="0" kern="1200" noProof="0" dirty="0" smtClean="0">
                          <a:solidFill>
                            <a:schemeClr val="tx1"/>
                          </a:solidFill>
                          <a:latin typeface="+mn-lt"/>
                          <a:ea typeface="+mn-ea"/>
                          <a:cs typeface="+mn-cs"/>
                        </a:rPr>
                        <a:t/>
                      </a:r>
                      <a:br>
                        <a:rPr lang="uk-UA" sz="1600" b="1" i="0" kern="1200" noProof="0" dirty="0" smtClean="0">
                          <a:solidFill>
                            <a:schemeClr val="tx1"/>
                          </a:solidFill>
                          <a:latin typeface="+mn-lt"/>
                          <a:ea typeface="+mn-ea"/>
                          <a:cs typeface="+mn-cs"/>
                        </a:rPr>
                      </a:br>
                      <a:endParaRPr lang="uk-UA" sz="1600" b="0" i="0" kern="1200" noProof="0" dirty="0" smtClean="0">
                        <a:solidFill>
                          <a:schemeClr val="tx1"/>
                        </a:solidFill>
                        <a:latin typeface="+mn-lt"/>
                        <a:ea typeface="+mn-ea"/>
                        <a:cs typeface="+mn-cs"/>
                      </a:endParaRPr>
                    </a:p>
                    <a:p>
                      <a:pPr algn="ctr" fontAlgn="base"/>
                      <a:r>
                        <a:rPr lang="uk-UA" sz="1600" b="0" i="0" kern="1200" noProof="0" dirty="0" smtClean="0">
                          <a:solidFill>
                            <a:schemeClr val="tx1"/>
                          </a:solidFill>
                          <a:latin typeface="+mn-lt"/>
                          <a:ea typeface="+mn-ea"/>
                          <a:cs typeface="+mn-cs"/>
                        </a:rPr>
                        <a:t>Весняне сонечко з небес —</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О, незабутній нині час:</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Христос воскрес! Христос Воскрес!</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Це Той, хто любить нас,</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Дарує нам життя нове,</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Достойне похвали,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У серці нашому живе,</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Щоб вічно ми жили.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Попри наруги всі і зло,</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І біль нестерпний свій</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У смерті вирвав Він жало,</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Щоб врятувати світ.</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Отож, хвала Йому і честь,</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Уклін низький до ніг.</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Христос воскрес! Христос воскрес!</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Для кожного, для всіх.</a:t>
                      </a:r>
                    </a:p>
                    <a:p>
                      <a:pPr algn="ctr" fontAlgn="base"/>
                      <a:endParaRPr lang="uk-UA" sz="1600" b="0" i="0" kern="1200" noProof="0" dirty="0" smtClean="0">
                        <a:solidFill>
                          <a:schemeClr val="tx1"/>
                        </a:solidFill>
                        <a:latin typeface="+mn-lt"/>
                        <a:ea typeface="+mn-ea"/>
                        <a:cs typeface="+mn-cs"/>
                      </a:endParaRPr>
                    </a:p>
                    <a:p>
                      <a:pPr algn="ctr"/>
                      <a:endParaRPr lang="uk-UA" noProof="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12" name="TextBox 11"/>
          <p:cNvSpPr txBox="1"/>
          <p:nvPr/>
        </p:nvSpPr>
        <p:spPr>
          <a:xfrm>
            <a:off x="5949280" y="8460432"/>
            <a:ext cx="908720" cy="369332"/>
          </a:xfrm>
          <a:prstGeom prst="rect">
            <a:avLst/>
          </a:prstGeom>
          <a:noFill/>
        </p:spPr>
        <p:txBody>
          <a:bodyPr wrap="square" rtlCol="0">
            <a:spAutoFit/>
          </a:bodyPr>
          <a:lstStyle/>
          <a:p>
            <a:pPr algn="ctr"/>
            <a:r>
              <a:rPr lang="uk-UA" b="1" smtClean="0">
                <a:solidFill>
                  <a:srgbClr val="00FF00"/>
                </a:solidFill>
              </a:rPr>
              <a:t>14</a:t>
            </a:r>
            <a:endParaRPr lang="uk-UA" b="1">
              <a:solidFill>
                <a:srgbClr val="00FF00"/>
              </a:solidFill>
            </a:endParaRPr>
          </a:p>
        </p:txBody>
      </p:sp>
      <p:pic>
        <p:nvPicPr>
          <p:cNvPr id="13"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pic>
        <p:nvPicPr>
          <p:cNvPr id="14" name="Picture 4" descr="Клипарт к Пасхе | Пасхальный цыпленок, Пасхальные наклейки и Пасха"/>
          <p:cNvPicPr>
            <a:picLocks noChangeAspect="1" noChangeArrowheads="1"/>
          </p:cNvPicPr>
          <p:nvPr/>
        </p:nvPicPr>
        <p:blipFill>
          <a:blip r:embed="rId4" cstate="print"/>
          <a:srcRect/>
          <a:stretch>
            <a:fillRect/>
          </a:stretch>
        </p:blipFill>
        <p:spPr bwMode="auto">
          <a:xfrm flipH="1">
            <a:off x="3933056" y="5724128"/>
            <a:ext cx="1832431" cy="2966269"/>
          </a:xfrm>
          <a:prstGeom prst="rect">
            <a:avLst/>
          </a:prstGeom>
          <a:noFill/>
        </p:spPr>
      </p:pic>
      <p:sp>
        <p:nvSpPr>
          <p:cNvPr id="15" name="Прямоугольник 14"/>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TextBox 5"/>
          <p:cNvSpPr txBox="1"/>
          <p:nvPr/>
        </p:nvSpPr>
        <p:spPr>
          <a:xfrm>
            <a:off x="2492896" y="0"/>
            <a:ext cx="2160240" cy="369332"/>
          </a:xfrm>
          <a:prstGeom prst="rect">
            <a:avLst/>
          </a:prstGeom>
          <a:noFill/>
        </p:spPr>
        <p:txBody>
          <a:bodyPr wrap="square" rtlCol="0">
            <a:spAutoFit/>
          </a:bodyPr>
          <a:lstStyle/>
          <a:p>
            <a:pPr algn="ctr"/>
            <a:r>
              <a:rPr lang="uk-UA" b="1" dirty="0" smtClean="0">
                <a:ln>
                  <a:solidFill>
                    <a:srgbClr val="006600"/>
                  </a:solidFill>
                </a:ln>
                <a:solidFill>
                  <a:schemeClr val="bg1"/>
                </a:solidFill>
              </a:rPr>
              <a:t>Вірші </a:t>
            </a:r>
            <a:endParaRPr lang="ru-RU" b="1" dirty="0">
              <a:ln>
                <a:solidFill>
                  <a:srgbClr val="006600"/>
                </a:solidFill>
              </a:ln>
              <a:solidFill>
                <a:schemeClr val="bg1"/>
              </a:solidFill>
            </a:endParaRPr>
          </a:p>
        </p:txBody>
      </p:sp>
      <p:graphicFrame>
        <p:nvGraphicFramePr>
          <p:cNvPr id="7" name="Таблица 6"/>
          <p:cNvGraphicFramePr>
            <a:graphicFrameLocks noGrp="1"/>
          </p:cNvGraphicFramePr>
          <p:nvPr/>
        </p:nvGraphicFramePr>
        <p:xfrm>
          <a:off x="404664" y="467544"/>
          <a:ext cx="5904656" cy="8199120"/>
        </p:xfrm>
        <a:graphic>
          <a:graphicData uri="http://schemas.openxmlformats.org/drawingml/2006/table">
            <a:tbl>
              <a:tblPr firstRow="1" bandRow="1">
                <a:tableStyleId>{5940675A-B579-460E-94D1-54222C63F5DA}</a:tableStyleId>
              </a:tblPr>
              <a:tblGrid>
                <a:gridCol w="2952328"/>
                <a:gridCol w="2952328"/>
              </a:tblGrid>
              <a:tr h="7992888">
                <a:tc>
                  <a:txBody>
                    <a:bodyPr/>
                    <a:lstStyle/>
                    <a:p>
                      <a:pPr algn="ctr" fontAlgn="base"/>
                      <a:r>
                        <a:rPr lang="uk-UA" sz="1600" b="1" i="0" kern="1200" noProof="0" dirty="0" smtClean="0">
                          <a:solidFill>
                            <a:srgbClr val="FF0000"/>
                          </a:solidFill>
                          <a:latin typeface="+mn-lt"/>
                          <a:ea typeface="+mn-ea"/>
                          <a:cs typeface="+mn-cs"/>
                        </a:rPr>
                        <a:t>Великодні писанки</a:t>
                      </a:r>
                    </a:p>
                    <a:p>
                      <a:pPr algn="ctr" fontAlgn="base"/>
                      <a:r>
                        <a:rPr lang="uk-UA" sz="1200" b="1" i="0" kern="1200" noProof="0" dirty="0" smtClean="0">
                          <a:solidFill>
                            <a:schemeClr val="tx1"/>
                          </a:solidFill>
                          <a:latin typeface="+mn-lt"/>
                          <a:ea typeface="+mn-ea"/>
                          <a:cs typeface="+mn-cs"/>
                        </a:rPr>
                        <a:t> </a:t>
                      </a:r>
                      <a:r>
                        <a:rPr lang="uk-UA" sz="1200" b="1" i="1" kern="1200" noProof="0" dirty="0" smtClean="0">
                          <a:solidFill>
                            <a:schemeClr val="tx1"/>
                          </a:solidFill>
                          <a:latin typeface="+mn-lt"/>
                          <a:ea typeface="+mn-ea"/>
                          <a:cs typeface="+mn-cs"/>
                        </a:rPr>
                        <a:t>Леонід Полтава</a:t>
                      </a:r>
                      <a:r>
                        <a:rPr lang="uk-UA" sz="1200" b="1" i="0" kern="1200" noProof="0" dirty="0" smtClean="0">
                          <a:solidFill>
                            <a:schemeClr val="tx1"/>
                          </a:solidFill>
                          <a:latin typeface="+mn-lt"/>
                          <a:ea typeface="+mn-ea"/>
                          <a:cs typeface="+mn-cs"/>
                        </a:rPr>
                        <a:t/>
                      </a:r>
                      <a:br>
                        <a:rPr lang="uk-UA" sz="1200" b="1" i="0" kern="1200" noProof="0" dirty="0" smtClean="0">
                          <a:solidFill>
                            <a:schemeClr val="tx1"/>
                          </a:solidFill>
                          <a:latin typeface="+mn-lt"/>
                          <a:ea typeface="+mn-ea"/>
                          <a:cs typeface="+mn-cs"/>
                        </a:rPr>
                      </a:br>
                      <a:endParaRPr lang="uk-UA" sz="1200" b="0" i="0" kern="1200" noProof="0" dirty="0" smtClean="0">
                        <a:solidFill>
                          <a:schemeClr val="tx1"/>
                        </a:solidFill>
                        <a:latin typeface="+mn-lt"/>
                        <a:ea typeface="+mn-ea"/>
                        <a:cs typeface="+mn-cs"/>
                      </a:endParaRPr>
                    </a:p>
                    <a:p>
                      <a:pPr algn="ctr" fontAlgn="base"/>
                      <a:r>
                        <a:rPr lang="uk-UA" sz="1600" b="0" i="0" kern="1200" noProof="0" dirty="0" smtClean="0">
                          <a:solidFill>
                            <a:schemeClr val="tx1"/>
                          </a:solidFill>
                          <a:latin typeface="+mn-lt"/>
                          <a:ea typeface="+mn-ea"/>
                          <a:cs typeface="+mn-cs"/>
                        </a:rPr>
                        <a:t>Що за </a:t>
                      </a:r>
                      <a:r>
                        <a:rPr lang="uk-UA" sz="1600" b="0" i="0" kern="1200" noProof="0" dirty="0" err="1" smtClean="0">
                          <a:solidFill>
                            <a:schemeClr val="tx1"/>
                          </a:solidFill>
                          <a:latin typeface="+mn-lt"/>
                          <a:ea typeface="+mn-ea"/>
                          <a:cs typeface="+mn-cs"/>
                        </a:rPr>
                        <a:t>дивнії</a:t>
                      </a:r>
                      <a:r>
                        <a:rPr lang="uk-UA" sz="1600" b="0" i="0" kern="1200" noProof="0" dirty="0" smtClean="0">
                          <a:solidFill>
                            <a:schemeClr val="tx1"/>
                          </a:solidFill>
                          <a:latin typeface="+mn-lt"/>
                          <a:ea typeface="+mn-ea"/>
                          <a:cs typeface="+mn-cs"/>
                        </a:rPr>
                        <a:t> яєчка</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наша курочка знесла!</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Намальоване гніздечко,</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ще й пташиночка мала,</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навкруги – барвисті квіти,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жовті, сині гілочки…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Чи здогадуєтесь, діти,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що це? Певно – писанки!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Їх не курочка знесла,</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їх матуся принесла,</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ми гуртом розмалювали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для святкового стола:</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сяють наші писанки,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як весняні квіточки!</a:t>
                      </a:r>
                    </a:p>
                    <a:p>
                      <a:pPr algn="ctr" fontAlgn="base"/>
                      <a:endParaRPr lang="uk-UA" sz="1600" b="1" i="0" kern="1200" noProof="0" dirty="0" smtClean="0">
                        <a:solidFill>
                          <a:srgbClr val="FF0000"/>
                        </a:solidFill>
                        <a:latin typeface="+mn-lt"/>
                        <a:ea typeface="+mn-ea"/>
                        <a:cs typeface="+mn-cs"/>
                      </a:endParaRPr>
                    </a:p>
                    <a:p>
                      <a:pPr algn="ctr" fontAlgn="base"/>
                      <a:r>
                        <a:rPr lang="uk-UA" sz="1600" b="1" i="0" kern="1200" noProof="0" dirty="0" smtClean="0">
                          <a:solidFill>
                            <a:srgbClr val="FF0000"/>
                          </a:solidFill>
                          <a:latin typeface="+mn-lt"/>
                          <a:ea typeface="+mn-ea"/>
                          <a:cs typeface="+mn-cs"/>
                        </a:rPr>
                        <a:t>Писанки</a:t>
                      </a:r>
                    </a:p>
                    <a:p>
                      <a:pPr algn="ctr" fontAlgn="base"/>
                      <a:r>
                        <a:rPr lang="uk-UA" sz="1600" b="1" i="0" kern="1200" noProof="0" dirty="0" smtClean="0">
                          <a:solidFill>
                            <a:schemeClr val="tx1"/>
                          </a:solidFill>
                          <a:latin typeface="+mn-lt"/>
                          <a:ea typeface="+mn-ea"/>
                          <a:cs typeface="+mn-cs"/>
                        </a:rPr>
                        <a:t> </a:t>
                      </a:r>
                      <a:r>
                        <a:rPr lang="uk-UA" sz="1200" b="1" i="1" kern="1200" noProof="0" dirty="0" smtClean="0">
                          <a:solidFill>
                            <a:schemeClr val="tx1"/>
                          </a:solidFill>
                          <a:latin typeface="+mn-lt"/>
                          <a:ea typeface="+mn-ea"/>
                          <a:cs typeface="+mn-cs"/>
                        </a:rPr>
                        <a:t>Марійка Підгірянка</a:t>
                      </a:r>
                      <a:r>
                        <a:rPr lang="uk-UA" sz="1200" b="1" i="0" kern="1200" noProof="0" dirty="0" smtClean="0">
                          <a:solidFill>
                            <a:schemeClr val="tx1"/>
                          </a:solidFill>
                          <a:latin typeface="+mn-lt"/>
                          <a:ea typeface="+mn-ea"/>
                          <a:cs typeface="+mn-cs"/>
                        </a:rPr>
                        <a:t/>
                      </a:r>
                      <a:br>
                        <a:rPr lang="uk-UA" sz="1200" b="1" i="0" kern="1200" noProof="0" dirty="0" smtClean="0">
                          <a:solidFill>
                            <a:schemeClr val="tx1"/>
                          </a:solidFill>
                          <a:latin typeface="+mn-lt"/>
                          <a:ea typeface="+mn-ea"/>
                          <a:cs typeface="+mn-cs"/>
                        </a:rPr>
                      </a:br>
                      <a:endParaRPr lang="uk-UA" sz="1200" b="0" i="0" kern="1200" noProof="0" dirty="0" smtClean="0">
                        <a:solidFill>
                          <a:schemeClr val="tx1"/>
                        </a:solidFill>
                        <a:latin typeface="+mn-lt"/>
                        <a:ea typeface="+mn-ea"/>
                        <a:cs typeface="+mn-cs"/>
                      </a:endParaRPr>
                    </a:p>
                    <a:p>
                      <a:pPr algn="ctr" fontAlgn="base"/>
                      <a:r>
                        <a:rPr lang="uk-UA" sz="1600" b="0" i="0" kern="1200" noProof="0" dirty="0" smtClean="0">
                          <a:solidFill>
                            <a:schemeClr val="tx1"/>
                          </a:solidFill>
                          <a:latin typeface="+mn-lt"/>
                          <a:ea typeface="+mn-ea"/>
                          <a:cs typeface="+mn-cs"/>
                        </a:rPr>
                        <a:t>Спекла мама на </a:t>
                      </a:r>
                      <a:r>
                        <a:rPr lang="uk-UA" sz="1600" b="0" i="0" kern="1200" noProof="0" dirty="0" err="1" smtClean="0">
                          <a:solidFill>
                            <a:schemeClr val="tx1"/>
                          </a:solidFill>
                          <a:latin typeface="+mn-lt"/>
                          <a:ea typeface="+mn-ea"/>
                          <a:cs typeface="+mn-cs"/>
                        </a:rPr>
                        <a:t>Велткдень</a:t>
                      </a:r>
                      <a:r>
                        <a:rPr lang="uk-UA" sz="1600" b="0" i="0" kern="1200" noProof="0" dirty="0" smtClean="0">
                          <a:solidFill>
                            <a:schemeClr val="tx1"/>
                          </a:solidFill>
                          <a:latin typeface="+mn-lt"/>
                          <a:ea typeface="+mn-ea"/>
                          <a:cs typeface="+mn-cs"/>
                        </a:rPr>
                        <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біленькі паски,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а я куплю собі краски,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спишу писанки.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Розпишу я на писанках</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квітки, ялички,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розмалюю, роздарую</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межи сестрички.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А братові маленькому</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дам писанки дві,</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щоби ними </a:t>
                      </a:r>
                      <a:r>
                        <a:rPr lang="uk-UA" sz="1600" b="0" i="0" kern="1200" noProof="0" dirty="0" err="1" smtClean="0">
                          <a:solidFill>
                            <a:schemeClr val="tx1"/>
                          </a:solidFill>
                          <a:latin typeface="+mn-lt"/>
                          <a:ea typeface="+mn-ea"/>
                          <a:cs typeface="+mn-cs"/>
                        </a:rPr>
                        <a:t>карбулявся</a:t>
                      </a:r>
                      <a:r>
                        <a:rPr lang="uk-UA" sz="1600" b="0" i="0" kern="1200" noProof="0" dirty="0" smtClean="0">
                          <a:solidFill>
                            <a:schemeClr val="tx1"/>
                          </a:solidFill>
                          <a:latin typeface="+mn-lt"/>
                          <a:ea typeface="+mn-ea"/>
                          <a:cs typeface="+mn-cs"/>
                        </a:rPr>
                        <a:t>*</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в шовковій траві.</a:t>
                      </a:r>
                    </a:p>
                    <a:p>
                      <a:pPr algn="ctr"/>
                      <a:endParaRPr lang="uk-UA" sz="1600" noProof="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ase"/>
                      <a:r>
                        <a:rPr lang="uk-UA" sz="1600" b="1" i="0" kern="1200" noProof="0" dirty="0" smtClean="0">
                          <a:solidFill>
                            <a:srgbClr val="FF0000"/>
                          </a:solidFill>
                          <a:latin typeface="+mn-lt"/>
                          <a:ea typeface="+mn-ea"/>
                          <a:cs typeface="+mn-cs"/>
                        </a:rPr>
                        <a:t>Свято Пасхи недалечко</a:t>
                      </a:r>
                      <a:r>
                        <a:rPr lang="uk-UA" sz="1800" b="0" i="0" kern="1200" noProof="0" dirty="0" smtClean="0">
                          <a:solidFill>
                            <a:schemeClr val="tx1"/>
                          </a:solidFill>
                          <a:latin typeface="+mn-lt"/>
                          <a:ea typeface="+mn-ea"/>
                          <a:cs typeface="+mn-cs"/>
                        </a:rPr>
                        <a:t> </a:t>
                      </a:r>
                    </a:p>
                    <a:p>
                      <a:pPr algn="ctr" fontAlgn="base"/>
                      <a:r>
                        <a:rPr lang="uk-UA" sz="1200" b="1" i="1" kern="1200" noProof="0" dirty="0" smtClean="0">
                          <a:solidFill>
                            <a:schemeClr val="tx1"/>
                          </a:solidFill>
                          <a:latin typeface="+mn-lt"/>
                          <a:ea typeface="+mn-ea"/>
                          <a:cs typeface="+mn-cs"/>
                        </a:rPr>
                        <a:t>Н.Б. </a:t>
                      </a:r>
                      <a:r>
                        <a:rPr lang="uk-UA" sz="1200" b="1" i="1" kern="1200" noProof="0" dirty="0" err="1" smtClean="0">
                          <a:solidFill>
                            <a:schemeClr val="tx1"/>
                          </a:solidFill>
                          <a:latin typeface="+mn-lt"/>
                          <a:ea typeface="+mn-ea"/>
                          <a:cs typeface="+mn-cs"/>
                        </a:rPr>
                        <a:t>Куфко</a:t>
                      </a:r>
                      <a:endParaRPr lang="uk-UA" sz="1200" b="1" i="0" kern="1200" noProof="0" dirty="0" smtClean="0">
                        <a:solidFill>
                          <a:schemeClr val="tx1"/>
                        </a:solidFill>
                        <a:latin typeface="+mn-lt"/>
                        <a:ea typeface="+mn-ea"/>
                        <a:cs typeface="+mn-cs"/>
                      </a:endParaRPr>
                    </a:p>
                    <a:p>
                      <a:pPr algn="ctr" fontAlgn="base"/>
                      <a:r>
                        <a:rPr lang="uk-UA" sz="1600" b="0" i="0" kern="1200" noProof="0" dirty="0" smtClean="0">
                          <a:solidFill>
                            <a:schemeClr val="tx1"/>
                          </a:solidFill>
                          <a:latin typeface="+mn-lt"/>
                          <a:ea typeface="+mn-ea"/>
                          <a:cs typeface="+mn-cs"/>
                        </a:rPr>
                        <a:t>Свято Пасхи недалечко,</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Люди звичай бережуть, –</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Розмальовують яєчка,</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Пишні пасочки печуть.</a:t>
                      </a:r>
                    </a:p>
                    <a:p>
                      <a:pPr algn="ctr" fontAlgn="base"/>
                      <a:r>
                        <a:rPr lang="uk-UA" sz="1600" b="0" i="0" kern="1200" noProof="0" dirty="0" smtClean="0">
                          <a:solidFill>
                            <a:schemeClr val="tx1"/>
                          </a:solidFill>
                          <a:latin typeface="+mn-lt"/>
                          <a:ea typeface="+mn-ea"/>
                          <a:cs typeface="+mn-cs"/>
                        </a:rPr>
                        <a:t>Святкування йде віками, –</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Це такі чудові дні:</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В гості йти, під рушниками</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Страви нести запашні.</a:t>
                      </a:r>
                    </a:p>
                    <a:p>
                      <a:pPr algn="ctr" fontAlgn="base"/>
                      <a:r>
                        <a:rPr lang="uk-UA" sz="1600" b="0" i="0" kern="1200" noProof="0" dirty="0" smtClean="0">
                          <a:solidFill>
                            <a:schemeClr val="tx1"/>
                          </a:solidFill>
                          <a:latin typeface="+mn-lt"/>
                          <a:ea typeface="+mn-ea"/>
                          <a:cs typeface="+mn-cs"/>
                        </a:rPr>
                        <a:t>Доброзичливо, з любов’ю</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Мати щирі почуття,</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Людям зичити здоров’я</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І щасливого життя.</a:t>
                      </a:r>
                    </a:p>
                    <a:p>
                      <a:pPr algn="ctr" fontAlgn="base"/>
                      <a:r>
                        <a:rPr lang="uk-UA" sz="1600" b="0" i="0" kern="1200" noProof="0" dirty="0" smtClean="0">
                          <a:solidFill>
                            <a:schemeClr val="tx1"/>
                          </a:solidFill>
                          <a:latin typeface="+mn-lt"/>
                          <a:ea typeface="+mn-ea"/>
                          <a:cs typeface="+mn-cs"/>
                        </a:rPr>
                        <a:t>Святість – це чарівне слово,</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Тільки треба так </a:t>
                      </a:r>
                      <a:r>
                        <a:rPr lang="uk-UA" sz="1600" b="0" i="0" kern="1200" noProof="0" dirty="0" err="1" smtClean="0">
                          <a:solidFill>
                            <a:schemeClr val="tx1"/>
                          </a:solidFill>
                          <a:latin typeface="+mn-lt"/>
                          <a:ea typeface="+mn-ea"/>
                          <a:cs typeface="+mn-cs"/>
                        </a:rPr>
                        <a:t>зуміть</a:t>
                      </a:r>
                      <a:r>
                        <a:rPr lang="uk-UA" sz="1600" b="0" i="0" kern="1200" noProof="0" dirty="0" smtClean="0">
                          <a:solidFill>
                            <a:schemeClr val="tx1"/>
                          </a:solidFill>
                          <a:latin typeface="+mn-lt"/>
                          <a:ea typeface="+mn-ea"/>
                          <a:cs typeface="+mn-cs"/>
                        </a:rPr>
                        <a:t>,</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Щоб життя своє святково</a:t>
                      </a:r>
                      <a:br>
                        <a:rPr lang="uk-UA" sz="1600" b="0" i="0" kern="1200" noProof="0" dirty="0" smtClean="0">
                          <a:solidFill>
                            <a:schemeClr val="tx1"/>
                          </a:solidFill>
                          <a:latin typeface="+mn-lt"/>
                          <a:ea typeface="+mn-ea"/>
                          <a:cs typeface="+mn-cs"/>
                        </a:rPr>
                      </a:br>
                      <a:r>
                        <a:rPr lang="uk-UA" sz="1600" b="0" i="0" kern="1200" noProof="0" dirty="0" smtClean="0">
                          <a:solidFill>
                            <a:schemeClr val="tx1"/>
                          </a:solidFill>
                          <a:latin typeface="+mn-lt"/>
                          <a:ea typeface="+mn-ea"/>
                          <a:cs typeface="+mn-cs"/>
                        </a:rPr>
                        <a:t>У труді й добрі </a:t>
                      </a:r>
                      <a:r>
                        <a:rPr lang="uk-UA" sz="1600" b="0" i="0" kern="1200" noProof="0" dirty="0" err="1" smtClean="0">
                          <a:solidFill>
                            <a:schemeClr val="tx1"/>
                          </a:solidFill>
                          <a:latin typeface="+mn-lt"/>
                          <a:ea typeface="+mn-ea"/>
                          <a:cs typeface="+mn-cs"/>
                        </a:rPr>
                        <a:t>прожить</a:t>
                      </a:r>
                      <a:r>
                        <a:rPr lang="uk-UA" sz="1600" b="0" i="0" kern="1200" noProof="0" dirty="0" smtClean="0">
                          <a:solidFill>
                            <a:schemeClr val="tx1"/>
                          </a:solidFill>
                          <a:latin typeface="+mn-lt"/>
                          <a:ea typeface="+mn-ea"/>
                          <a:cs typeface="+mn-cs"/>
                        </a:rPr>
                        <a:t>.</a:t>
                      </a:r>
                    </a:p>
                    <a:p>
                      <a:pPr algn="ctr" fontAlgn="base"/>
                      <a:r>
                        <a:rPr lang="uk-UA" sz="1600" noProof="0" dirty="0" smtClean="0"/>
                        <a:t/>
                      </a:r>
                      <a:br>
                        <a:rPr lang="uk-UA" sz="1600" noProof="0" dirty="0" smtClean="0"/>
                      </a:br>
                      <a:r>
                        <a:rPr lang="uk-UA" sz="1600" b="1" i="0" kern="1200" dirty="0" smtClean="0">
                          <a:solidFill>
                            <a:srgbClr val="FF0000"/>
                          </a:solidFill>
                          <a:latin typeface="+mn-lt"/>
                          <a:ea typeface="+mn-ea"/>
                          <a:cs typeface="+mn-cs"/>
                        </a:rPr>
                        <a:t>Великдень </a:t>
                      </a:r>
                    </a:p>
                    <a:p>
                      <a:pPr algn="ctr" fontAlgn="base"/>
                      <a:r>
                        <a:rPr lang="uk-UA" sz="1200" b="1" i="1" kern="1200" dirty="0" smtClean="0">
                          <a:solidFill>
                            <a:schemeClr val="tx1"/>
                          </a:solidFill>
                          <a:latin typeface="+mn-lt"/>
                          <a:ea typeface="+mn-ea"/>
                          <a:cs typeface="+mn-cs"/>
                        </a:rPr>
                        <a:t>Христина Білоус</a:t>
                      </a:r>
                    </a:p>
                    <a:p>
                      <a:pPr algn="ctr" fontAlgn="base"/>
                      <a:endParaRPr lang="uk-UA" sz="1200" b="1" i="0" kern="1200" dirty="0" smtClean="0">
                        <a:solidFill>
                          <a:schemeClr val="tx1"/>
                        </a:solidFill>
                        <a:latin typeface="+mn-lt"/>
                        <a:ea typeface="+mn-ea"/>
                        <a:cs typeface="+mn-cs"/>
                      </a:endParaRPr>
                    </a:p>
                    <a:p>
                      <a:pPr algn="ctr" fontAlgn="base"/>
                      <a:r>
                        <a:rPr lang="uk-UA" sz="1600" b="0" i="0" kern="1200" dirty="0" smtClean="0">
                          <a:solidFill>
                            <a:schemeClr val="tx1"/>
                          </a:solidFill>
                          <a:latin typeface="+mn-lt"/>
                          <a:ea typeface="+mn-ea"/>
                          <a:cs typeface="+mn-cs"/>
                        </a:rPr>
                        <a:t>Завела нас веснянка у коло,</a:t>
                      </a:r>
                      <a:br>
                        <a:rPr lang="uk-UA" sz="1600" b="0" i="0" kern="1200" dirty="0" smtClean="0">
                          <a:solidFill>
                            <a:schemeClr val="tx1"/>
                          </a:solidFill>
                          <a:latin typeface="+mn-lt"/>
                          <a:ea typeface="+mn-ea"/>
                          <a:cs typeface="+mn-cs"/>
                        </a:rPr>
                      </a:br>
                      <a:r>
                        <a:rPr lang="uk-UA" sz="1600" b="0" i="0" kern="1200" dirty="0" smtClean="0">
                          <a:solidFill>
                            <a:schemeClr val="tx1"/>
                          </a:solidFill>
                          <a:latin typeface="+mn-lt"/>
                          <a:ea typeface="+mn-ea"/>
                          <a:cs typeface="+mn-cs"/>
                        </a:rPr>
                        <a:t>Красне сонце веде всіх за руки.</a:t>
                      </a:r>
                      <a:br>
                        <a:rPr lang="uk-UA" sz="1600" b="0" i="0" kern="1200" dirty="0" smtClean="0">
                          <a:solidFill>
                            <a:schemeClr val="tx1"/>
                          </a:solidFill>
                          <a:latin typeface="+mn-lt"/>
                          <a:ea typeface="+mn-ea"/>
                          <a:cs typeface="+mn-cs"/>
                        </a:rPr>
                      </a:br>
                      <a:r>
                        <a:rPr lang="uk-UA" sz="1600" b="0" i="0" kern="1200" dirty="0" smtClean="0">
                          <a:solidFill>
                            <a:schemeClr val="tx1"/>
                          </a:solidFill>
                          <a:latin typeface="+mn-lt"/>
                          <a:ea typeface="+mn-ea"/>
                          <a:cs typeface="+mn-cs"/>
                        </a:rPr>
                        <a:t>І квітки, наче струни, навколо</a:t>
                      </a:r>
                      <a:br>
                        <a:rPr lang="uk-UA" sz="1600" b="0" i="0" kern="1200" dirty="0" smtClean="0">
                          <a:solidFill>
                            <a:schemeClr val="tx1"/>
                          </a:solidFill>
                          <a:latin typeface="+mn-lt"/>
                          <a:ea typeface="+mn-ea"/>
                          <a:cs typeface="+mn-cs"/>
                        </a:rPr>
                      </a:br>
                      <a:r>
                        <a:rPr lang="uk-UA" sz="1600" b="0" i="0" kern="1200" dirty="0" smtClean="0">
                          <a:solidFill>
                            <a:schemeClr val="tx1"/>
                          </a:solidFill>
                          <a:latin typeface="+mn-lt"/>
                          <a:ea typeface="+mn-ea"/>
                          <a:cs typeface="+mn-cs"/>
                        </a:rPr>
                        <a:t>Таємничі розхлюпують звуки.</a:t>
                      </a:r>
                      <a:br>
                        <a:rPr lang="uk-UA" sz="1600" b="0" i="0" kern="1200" dirty="0" smtClean="0">
                          <a:solidFill>
                            <a:schemeClr val="tx1"/>
                          </a:solidFill>
                          <a:latin typeface="+mn-lt"/>
                          <a:ea typeface="+mn-ea"/>
                          <a:cs typeface="+mn-cs"/>
                        </a:rPr>
                      </a:br>
                      <a:r>
                        <a:rPr lang="uk-UA" sz="1600" b="0" i="0" kern="1200" dirty="0" smtClean="0">
                          <a:solidFill>
                            <a:schemeClr val="tx1"/>
                          </a:solidFill>
                          <a:latin typeface="+mn-lt"/>
                          <a:ea typeface="+mn-ea"/>
                          <a:cs typeface="+mn-cs"/>
                        </a:rPr>
                        <a:t>І земля – ніби писанка світла –</a:t>
                      </a:r>
                      <a:br>
                        <a:rPr lang="uk-UA" sz="1600" b="0" i="0" kern="1200" dirty="0" smtClean="0">
                          <a:solidFill>
                            <a:schemeClr val="tx1"/>
                          </a:solidFill>
                          <a:latin typeface="+mn-lt"/>
                          <a:ea typeface="+mn-ea"/>
                          <a:cs typeface="+mn-cs"/>
                        </a:rPr>
                      </a:br>
                      <a:r>
                        <a:rPr lang="uk-UA" sz="1600" b="0" i="0" kern="1200" dirty="0" smtClean="0">
                          <a:solidFill>
                            <a:schemeClr val="tx1"/>
                          </a:solidFill>
                          <a:latin typeface="+mn-lt"/>
                          <a:ea typeface="+mn-ea"/>
                          <a:cs typeface="+mn-cs"/>
                        </a:rPr>
                        <a:t>Кольорова, весела сьогодні.</a:t>
                      </a:r>
                      <a:br>
                        <a:rPr lang="uk-UA" sz="1600" b="0" i="0" kern="1200" dirty="0" smtClean="0">
                          <a:solidFill>
                            <a:schemeClr val="tx1"/>
                          </a:solidFill>
                          <a:latin typeface="+mn-lt"/>
                          <a:ea typeface="+mn-ea"/>
                          <a:cs typeface="+mn-cs"/>
                        </a:rPr>
                      </a:br>
                      <a:r>
                        <a:rPr lang="uk-UA" sz="1600" b="0" i="0" kern="1200" dirty="0" smtClean="0">
                          <a:solidFill>
                            <a:schemeClr val="tx1"/>
                          </a:solidFill>
                          <a:latin typeface="+mn-lt"/>
                          <a:ea typeface="+mn-ea"/>
                          <a:cs typeface="+mn-cs"/>
                        </a:rPr>
                        <a:t>В церкві люди – святкові й привітні.</a:t>
                      </a:r>
                      <a:br>
                        <a:rPr lang="uk-UA" sz="1600" b="0" i="0" kern="1200" dirty="0" smtClean="0">
                          <a:solidFill>
                            <a:schemeClr val="tx1"/>
                          </a:solidFill>
                          <a:latin typeface="+mn-lt"/>
                          <a:ea typeface="+mn-ea"/>
                          <a:cs typeface="+mn-cs"/>
                        </a:rPr>
                      </a:br>
                      <a:r>
                        <a:rPr lang="uk-UA" sz="1600" b="0" i="0" kern="1200" dirty="0" err="1" smtClean="0">
                          <a:solidFill>
                            <a:schemeClr val="tx1"/>
                          </a:solidFill>
                          <a:latin typeface="+mn-lt"/>
                          <a:ea typeface="+mn-ea"/>
                          <a:cs typeface="+mn-cs"/>
                        </a:rPr>
                        <a:t>Воскресаєм</a:t>
                      </a:r>
                      <a:r>
                        <a:rPr lang="uk-UA" sz="1600" b="0" i="0" kern="1200" dirty="0" smtClean="0">
                          <a:solidFill>
                            <a:schemeClr val="tx1"/>
                          </a:solidFill>
                          <a:latin typeface="+mn-lt"/>
                          <a:ea typeface="+mn-ea"/>
                          <a:cs typeface="+mn-cs"/>
                        </a:rPr>
                        <a:t> у дні Великодні.</a:t>
                      </a:r>
                    </a:p>
                    <a:p>
                      <a:pPr algn="ctr"/>
                      <a:endParaRPr lang="uk-UA" sz="1600" noProof="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8" name="TextBox 7"/>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15</a:t>
            </a:r>
            <a:endParaRPr lang="ru-RU" b="1" dirty="0">
              <a:solidFill>
                <a:srgbClr val="00FF00"/>
              </a:solidFill>
            </a:endParaRPr>
          </a:p>
        </p:txBody>
      </p:sp>
      <p:pic>
        <p:nvPicPr>
          <p:cNvPr id="23554" name="Picture 2" descr="0_a9f8f_c0d22feb_orig (614×554) | Пасхальный цыпленок, Винтаж открытки"/>
          <p:cNvPicPr>
            <a:picLocks noChangeAspect="1" noChangeArrowheads="1"/>
          </p:cNvPicPr>
          <p:nvPr/>
        </p:nvPicPr>
        <p:blipFill>
          <a:blip r:embed="rId3" cstate="print"/>
          <a:srcRect/>
          <a:stretch>
            <a:fillRect/>
          </a:stretch>
        </p:blipFill>
        <p:spPr bwMode="auto">
          <a:xfrm>
            <a:off x="2780928" y="7668345"/>
            <a:ext cx="1635493" cy="1475655"/>
          </a:xfrm>
          <a:prstGeom prst="rect">
            <a:avLst/>
          </a:prstGeom>
          <a:noFill/>
        </p:spPr>
      </p:pic>
      <p:sp>
        <p:nvSpPr>
          <p:cNvPr id="10" name="Прямоугольник 9"/>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9" name="Скругленный прямоугольник 8"/>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548680" y="467544"/>
            <a:ext cx="5832648" cy="8463855"/>
          </a:xfrm>
          <a:prstGeom prst="rect">
            <a:avLst/>
          </a:prstGeom>
        </p:spPr>
        <p:txBody>
          <a:bodyPr wrap="square">
            <a:spAutoFit/>
          </a:bodyPr>
          <a:lstStyle/>
          <a:p>
            <a:r>
              <a:rPr lang="uk-UA" sz="1600" dirty="0" smtClean="0"/>
              <a:t>      Великдень – одне з найголовніших церковних свят у році. </a:t>
            </a:r>
          </a:p>
          <a:p>
            <a:r>
              <a:rPr lang="uk-UA" sz="1600" dirty="0" smtClean="0"/>
              <a:t>Діти полюбляють цікаві великодні традиції та щороку із нетерпінням чекають на свято. Чого тільки варте розфарбовування писанок, а також бої крашанками. До Вашої уваги Великодні легенди, з якими можете ознайомити дітей вдома. </a:t>
            </a:r>
          </a:p>
          <a:p>
            <a:pPr algn="ctr"/>
            <a:endParaRPr lang="uk-UA" sz="1600" b="1" dirty="0" smtClean="0">
              <a:solidFill>
                <a:srgbClr val="FF0000"/>
              </a:solidFill>
            </a:endParaRPr>
          </a:p>
          <a:p>
            <a:pPr algn="ctr"/>
            <a:r>
              <a:rPr lang="uk-UA" sz="1600" b="1" dirty="0" smtClean="0">
                <a:solidFill>
                  <a:srgbClr val="FF0000"/>
                </a:solidFill>
              </a:rPr>
              <a:t>ЧЕРВОНІ КРАШАНКИ</a:t>
            </a:r>
            <a:endParaRPr lang="uk-UA" sz="1600" b="1" dirty="0" smtClean="0"/>
          </a:p>
          <a:p>
            <a:r>
              <a:rPr lang="uk-UA" sz="1600" dirty="0" smtClean="0"/>
              <a:t>Ісус зранку третього дня по смерті воскрес із мертвих. Відхилився важкий камінь на могилі Ісуса, з могили засяяло ясне проміння, а над гробом здійнявся воскреслий Христос, осяяний світлом великим, з кривавими слідами ран на руках і ногах.</a:t>
            </a:r>
          </a:p>
          <a:p>
            <a:r>
              <a:rPr lang="uk-UA" sz="1600" dirty="0" smtClean="0"/>
              <a:t>За хвилину Ісус зник, а труна лишилася порожньою. Перелякані воїни побігли до міста сповістити свого командира про те, що сталося, щоб він їх не карав, бо вони не винні.</a:t>
            </a:r>
          </a:p>
          <a:p>
            <a:r>
              <a:rPr lang="uk-UA" sz="1600" dirty="0" smtClean="0"/>
              <a:t>— Адже хто може змірятися з незнаною вищою силою, що творить диво? — сказали вони в один голос.</a:t>
            </a:r>
          </a:p>
          <a:p>
            <a:r>
              <a:rPr lang="uk-UA" sz="1600" dirty="0" smtClean="0"/>
              <a:t>Командир сидів саме за столом, збираючись снідати, а на сніданок мав варені яйця. Почувши сю звістку, він розлютився на вояків і почав кричати: — Ви, певно, позасинали, замість добре вартувати, а злодії вкрали вам тіло Ісуса! Тепер викручуєтеся, вигадавши якесь «чудо», щоби уникнути смерті! Хіба може чоловік воскреснути з мертвих? Як з мертвого може статися живе, з червоного біле, а з білого червоне? Готуйтеся до смерті!</a:t>
            </a:r>
          </a:p>
          <a:p>
            <a:r>
              <a:rPr lang="uk-UA" sz="1600" dirty="0" smtClean="0"/>
              <a:t>Воїни присягалися, що кажуть правду, та благали, щоби їм дарували життя. Раптом один із них глянув мимохіть на стіл і вигукнув:</a:t>
            </a:r>
          </a:p>
          <a:p>
            <a:r>
              <a:rPr lang="uk-UA" sz="1600" dirty="0" smtClean="0"/>
              <a:t>— Ось, командире, поглянь! Чи не сталося з білого червоне? Чи не може бути чудо?</a:t>
            </a:r>
          </a:p>
          <a:p>
            <a:r>
              <a:rPr lang="uk-UA" sz="1600" dirty="0" smtClean="0"/>
              <a:t>Командир поглянув і собі на стіл та й остовпів з дива. Усі яйця на таці тепер стали червоні. Хвилину не знав він, що з ним діється, а потім велика переміна сталася в його серці. Нарешті він промовив:</a:t>
            </a:r>
          </a:p>
          <a:p>
            <a:endParaRPr lang="uk-UA" sz="1600" dirty="0"/>
          </a:p>
        </p:txBody>
      </p:sp>
      <p:sp>
        <p:nvSpPr>
          <p:cNvPr id="11" name="TextBox 10"/>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1</a:t>
            </a:r>
            <a:endParaRPr lang="ru-RU" b="1" dirty="0">
              <a:solidFill>
                <a:srgbClr val="00FF00"/>
              </a:solidFill>
            </a:endParaRPr>
          </a:p>
        </p:txBody>
      </p:sp>
      <p:pic>
        <p:nvPicPr>
          <p:cNvPr id="13"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pic>
        <p:nvPicPr>
          <p:cNvPr id="20482" name="Picture 2" descr="пасхальные яйца, пасха, крашенка - download free render Easter on ..."/>
          <p:cNvPicPr>
            <a:picLocks noChangeAspect="1" noChangeArrowheads="1"/>
          </p:cNvPicPr>
          <p:nvPr/>
        </p:nvPicPr>
        <p:blipFill>
          <a:blip r:embed="rId4" cstate="print"/>
          <a:srcRect/>
          <a:stretch>
            <a:fillRect/>
          </a:stretch>
        </p:blipFill>
        <p:spPr bwMode="auto">
          <a:xfrm rot="1590079">
            <a:off x="5503506" y="1610117"/>
            <a:ext cx="864096" cy="1110195"/>
          </a:xfrm>
          <a:prstGeom prst="rect">
            <a:avLst/>
          </a:prstGeom>
          <a:noFill/>
        </p:spPr>
      </p:pic>
      <p:sp>
        <p:nvSpPr>
          <p:cNvPr id="15" name="Прямоугольник 14"/>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12" name="Скругленный прямоугольник 11"/>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48680" y="611560"/>
            <a:ext cx="5904656" cy="2800767"/>
          </a:xfrm>
          <a:prstGeom prst="rect">
            <a:avLst/>
          </a:prstGeom>
        </p:spPr>
        <p:txBody>
          <a:bodyPr wrap="square">
            <a:spAutoFit/>
          </a:bodyPr>
          <a:lstStyle/>
          <a:p>
            <a:r>
              <a:rPr lang="uk-UA" sz="1600" dirty="0" smtClean="0"/>
              <a:t>— Радуйтеся, бо ви врятовані! Вірю вам тепер, що </a:t>
            </a:r>
          </a:p>
          <a:p>
            <a:r>
              <a:rPr lang="uk-UA" sz="1600" dirty="0" smtClean="0"/>
              <a:t>Той замучений воскрес, і вірю, що Він був Богом. Ідіть з миром, а на спомин свого порятунку візьміть собі по одному червоному яйцю. Вони вас урятували.</a:t>
            </a:r>
          </a:p>
          <a:p>
            <a:r>
              <a:rPr lang="uk-UA" sz="1600" dirty="0" smtClean="0"/>
              <a:t>Кажуть, що потім врятовані вояки розказували всім про те чудо, яке сталося над гробом Ісуса і в домі командира, а на доказ того показували червоні крашанки. І відтоді всі християни кожного Великодня готують крашанки і писанки та обдаровують один одного на згадку про той день, коли червоні крашанки врятували воїнів від смерті — як Ісус Христос своїми муками врятував увесь людський рід.</a:t>
            </a:r>
          </a:p>
        </p:txBody>
      </p:sp>
      <p:sp>
        <p:nvSpPr>
          <p:cNvPr id="14" name="TextBox 13"/>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2</a:t>
            </a:r>
            <a:endParaRPr lang="ru-RU" b="1" dirty="0">
              <a:solidFill>
                <a:srgbClr val="00FF00"/>
              </a:solidFill>
            </a:endParaRPr>
          </a:p>
        </p:txBody>
      </p:sp>
      <p:pic>
        <p:nvPicPr>
          <p:cNvPr id="15"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pic>
        <p:nvPicPr>
          <p:cNvPr id="19462" name="Picture 6" descr="Пасхальные яйца - Пасха - Картинки PNG - Галерейка"/>
          <p:cNvPicPr>
            <a:picLocks noChangeAspect="1" noChangeArrowheads="1"/>
          </p:cNvPicPr>
          <p:nvPr/>
        </p:nvPicPr>
        <p:blipFill>
          <a:blip r:embed="rId4" cstate="print"/>
          <a:srcRect/>
          <a:stretch>
            <a:fillRect/>
          </a:stretch>
        </p:blipFill>
        <p:spPr bwMode="auto">
          <a:xfrm>
            <a:off x="1196752" y="4499992"/>
            <a:ext cx="4375150" cy="35544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15" name="Скругленный прямоугольник 1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476672" y="611560"/>
            <a:ext cx="5976664" cy="7971413"/>
          </a:xfrm>
          <a:prstGeom prst="rect">
            <a:avLst/>
          </a:prstGeom>
        </p:spPr>
        <p:txBody>
          <a:bodyPr wrap="square">
            <a:spAutoFit/>
          </a:bodyPr>
          <a:lstStyle/>
          <a:p>
            <a:pPr algn="ctr"/>
            <a:r>
              <a:rPr lang="uk-UA" sz="1600" b="1" dirty="0" smtClean="0">
                <a:solidFill>
                  <a:srgbClr val="FF0000"/>
                </a:solidFill>
              </a:rPr>
              <a:t>НЕБЕСНИЙ КЛЮЧИК</a:t>
            </a:r>
          </a:p>
          <a:p>
            <a:r>
              <a:rPr lang="uk-UA" sz="1600" dirty="0" smtClean="0"/>
              <a:t>Коли Ісус Христос розпрощався вже зі своєю Матір’ю та учнями й вознісся до свого Отця, у дорозі до неба товаришував йому жайворонок. Ніхто не знав, як високо він знявся, тільки Св. Петро думав, що він товаришував Спасителеві аж до небесних воріт, бо як вертався, то ніс у дзьобику щось подібне до золотого ключика.</a:t>
            </a:r>
          </a:p>
          <a:p>
            <a:r>
              <a:rPr lang="uk-UA" sz="1600" dirty="0" smtClean="0"/>
              <a:t>Марія, що разом з учнями чекала на вершині гори, витлумачила це як знак свого Сина, що людям доброї волі небо знову відчинене.</a:t>
            </a:r>
          </a:p>
          <a:p>
            <a:r>
              <a:rPr lang="uk-UA" sz="1600" dirty="0" smtClean="0"/>
              <a:t>Коли так жайворонок з небесним ключиком усе ближче та ближче знижувався до землі, дехто з учнів тиснувся наперед і всі вже сперечалися, хто перший схопить ключика та перший дістанеться до неба.</a:t>
            </a:r>
          </a:p>
          <a:p>
            <a:r>
              <a:rPr lang="uk-UA" sz="1600" dirty="0" smtClean="0"/>
              <a:t>Коли жайворонок був уже над самими головами учнів і побачив стільки простягнутих рук, то відлетів наляканий і кружляв над левадою, що була під самою горою. Учні, що очима вказували за жайворонком, завважили тепер, що він випустив ключика, й зараз багато з них кинулося шукати його.</a:t>
            </a:r>
          </a:p>
          <a:p>
            <a:r>
              <a:rPr lang="uk-UA" sz="1600" dirty="0" smtClean="0"/>
              <a:t>Та хоча як пильно і докладно шукали, не знайшли золотого ключика. Замість нього знайшов один з учнів дивну світло-жовту квітку, що хитала на вітрі своєю невеличкою солодко-запашною чашкою. Учень кликав інших і, коли вони збіглися, показав їм, що знайшов.</a:t>
            </a:r>
          </a:p>
          <a:p>
            <a:r>
              <a:rPr lang="uk-UA" sz="1600" dirty="0" smtClean="0"/>
              <a:t>— Такої квітки не бачив я ще досі! — говорив кожен. Довго приглядалися до квітки, аж хтось сказав:</a:t>
            </a:r>
          </a:p>
          <a:p>
            <a:r>
              <a:rPr lang="uk-UA" sz="1600" dirty="0" smtClean="0"/>
              <a:t>— Годі, ми прийшли сюди не зривати квіти, а шукати золотого ключика.</a:t>
            </a:r>
          </a:p>
          <a:p>
            <a:r>
              <a:rPr lang="uk-UA" sz="1600" dirty="0" smtClean="0"/>
              <a:t>І всі кинулися далі на пошуки. Незабаром приспіли тут і Св. Петро з Божою Матір’ю. Коли Св. Петро побачив квітку, спинився, розглядав її та тішився нею. А Божа Мати зірвала квітку і дала Петрові. Незабаром підійшли до них учні.</a:t>
            </a:r>
            <a:endParaRPr lang="uk-UA" sz="1600" dirty="0"/>
          </a:p>
        </p:txBody>
      </p:sp>
      <p:sp>
        <p:nvSpPr>
          <p:cNvPr id="17" name="TextBox 16"/>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3</a:t>
            </a:r>
            <a:endParaRPr lang="ru-RU" b="1" dirty="0">
              <a:solidFill>
                <a:srgbClr val="00FF00"/>
              </a:solidFill>
            </a:endParaRPr>
          </a:p>
        </p:txBody>
      </p:sp>
      <p:pic>
        <p:nvPicPr>
          <p:cNvPr id="18"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sp>
        <p:nvSpPr>
          <p:cNvPr id="19" name="Прямоугольник 18"/>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404664" y="539552"/>
            <a:ext cx="5976664" cy="5509200"/>
          </a:xfrm>
          <a:prstGeom prst="rect">
            <a:avLst/>
          </a:prstGeom>
        </p:spPr>
        <p:txBody>
          <a:bodyPr wrap="square">
            <a:spAutoFit/>
          </a:bodyPr>
          <a:lstStyle/>
          <a:p>
            <a:r>
              <a:rPr lang="uk-UA" sz="1600" dirty="0" smtClean="0"/>
              <a:t>         — Чи ви бачили цю гарну квітку? — спитав Св. Петро.</a:t>
            </a:r>
          </a:p>
          <a:p>
            <a:r>
              <a:rPr lang="uk-UA" sz="1600" dirty="0" smtClean="0"/>
              <a:t>    — Авжеж, бачили, — відповів один з учнів. — Але ми не діти, щоб довго</a:t>
            </a:r>
            <a:br>
              <a:rPr lang="uk-UA" sz="1600" dirty="0" smtClean="0"/>
            </a:br>
            <a:r>
              <a:rPr lang="uk-UA" sz="1600" dirty="0" smtClean="0"/>
              <a:t>спинятися біля квітів.</a:t>
            </a:r>
          </a:p>
          <a:p>
            <a:r>
              <a:rPr lang="uk-UA" sz="1600" dirty="0" smtClean="0"/>
              <a:t>— Через те що ви не хочете бути, як діти, не найшли ви небесного ключика, — сказала Пречиста.</a:t>
            </a:r>
          </a:p>
          <a:p>
            <a:r>
              <a:rPr lang="uk-UA" sz="1600" dirty="0" smtClean="0"/>
              <a:t>Однак ніхто не зрозумів її слів.</a:t>
            </a:r>
          </a:p>
          <a:p>
            <a:r>
              <a:rPr lang="uk-UA" sz="1600" dirty="0" smtClean="0"/>
              <a:t>Тут Св. Петро добув квітку з рукава. Аж це не квітка, а золотий ключик, що його жайворонок випустив із дзьобика на леваду. Тоді учні засоромилися й пішли з левади. Та в душі подумав собі кожен:</a:t>
            </a:r>
          </a:p>
          <a:p>
            <a:r>
              <a:rPr lang="uk-UA" sz="1600" dirty="0" smtClean="0"/>
              <a:t>— Квітка дасть незабаром новий цвіт, і тоді я прийду та зірву собі його.</a:t>
            </a:r>
          </a:p>
          <a:p>
            <a:r>
              <a:rPr lang="uk-UA" sz="1600" dirty="0" smtClean="0"/>
              <a:t>Та коли по якомусь часі досвітками приходили туди хтось із учнів, вони побачили вже не одну, а багато квіток. І тепер годі було впізнати, яка них — справжній золотий ключик.</a:t>
            </a:r>
          </a:p>
          <a:p>
            <a:r>
              <a:rPr lang="uk-UA" sz="1600" dirty="0" smtClean="0"/>
              <a:t>І сьогодні цвіте ця квітка коло Великодня. І наш народ називає ці квітки «Божими ключиками», або коротко — «ключиками». Звуть їх також «Божою ручкою» та медяниками, пролісками, первоцвітом і рястом. Одначе найкраща назва «Божі ключики», бо вони нагадують нам ключі Св. Петра і те, що ними Бог неначе відчиняє ворота весні.</a:t>
            </a:r>
            <a:endParaRPr lang="uk-UA" sz="1600" dirty="0"/>
          </a:p>
        </p:txBody>
      </p:sp>
      <p:sp>
        <p:nvSpPr>
          <p:cNvPr id="7" name="TextBox 6"/>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4</a:t>
            </a:r>
            <a:endParaRPr lang="ru-RU" b="1" dirty="0">
              <a:solidFill>
                <a:srgbClr val="00FF00"/>
              </a:solidFill>
            </a:endParaRPr>
          </a:p>
        </p:txBody>
      </p:sp>
      <p:pic>
        <p:nvPicPr>
          <p:cNvPr id="8"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pic>
        <p:nvPicPr>
          <p:cNvPr id="22529" name="Picture 1" descr="C:\Users\Лена\Downloads\kisspng-teaching-of-jesus-about-little-children-bible-clip-5cbda08d50fa52.2003259815559312773317.png"/>
          <p:cNvPicPr>
            <a:picLocks noChangeAspect="1" noChangeArrowheads="1"/>
          </p:cNvPicPr>
          <p:nvPr/>
        </p:nvPicPr>
        <p:blipFill>
          <a:blip r:embed="rId4" cstate="print"/>
          <a:srcRect/>
          <a:stretch>
            <a:fillRect/>
          </a:stretch>
        </p:blipFill>
        <p:spPr bwMode="auto">
          <a:xfrm>
            <a:off x="2060848" y="5783063"/>
            <a:ext cx="2611704" cy="3360937"/>
          </a:xfrm>
          <a:prstGeom prst="rect">
            <a:avLst/>
          </a:prstGeom>
          <a:noFill/>
        </p:spPr>
      </p:pic>
      <p:sp>
        <p:nvSpPr>
          <p:cNvPr id="10" name="Прямоугольник 9"/>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404664" y="611560"/>
            <a:ext cx="5976664" cy="6986528"/>
          </a:xfrm>
          <a:prstGeom prst="rect">
            <a:avLst/>
          </a:prstGeom>
        </p:spPr>
        <p:txBody>
          <a:bodyPr wrap="square">
            <a:spAutoFit/>
          </a:bodyPr>
          <a:lstStyle/>
          <a:p>
            <a:pPr algn="ctr"/>
            <a:r>
              <a:rPr lang="uk-UA" sz="1600" b="1" dirty="0" smtClean="0">
                <a:solidFill>
                  <a:srgbClr val="FF0000"/>
                </a:solidFill>
              </a:rPr>
              <a:t>ВОСКРЕСНЕ ПОЛУМ’Я</a:t>
            </a:r>
          </a:p>
          <a:p>
            <a:r>
              <a:rPr lang="uk-UA" sz="1600" dirty="0" smtClean="0"/>
              <a:t>Удосвіта у Воскресну неділю пішли жінки до Ісусового гробу. На превелике здивування побачили, що хтось відвалив камінь, що замикав вхід до гробу. До гробу входили стривожені. Коли ввійшли, засвітили свічку і побачили янгола, що сидів у головах гробу та яснів, як сонце.</a:t>
            </a:r>
          </a:p>
          <a:p>
            <a:r>
              <a:rPr lang="uk-UA" sz="1600" dirty="0" smtClean="0"/>
              <a:t>Очі його мали ясність блискавки, а одяг блищав, як сніг. Марія Магдалина, побачивши світло, вийшла із гробниці, встромила свічку у землю перед входом та повернулася назад до товаришок. З жаху жінки мов оніміли. Тоді мовив їм янгол:</a:t>
            </a:r>
          </a:p>
          <a:p>
            <a:r>
              <a:rPr lang="uk-UA" sz="1600" dirty="0" smtClean="0"/>
              <a:t>— Чого шукаєте живого між мертвими? Чи ж не тямите, що Господь заповів, що третього дня воскресне? Ідіть і скажіть учням його, що ви тут бачили.</a:t>
            </a:r>
          </a:p>
          <a:p>
            <a:r>
              <a:rPr lang="uk-UA" sz="1600" dirty="0" smtClean="0"/>
              <a:t>І вони вийшли. Надворі схилилася Марія Магдалина, щоб узяти свічку. Та, коли простягла руку по свічку, легко скрикнула. Інші жінки спинилися та роздивлялися, що там сталося. І всі побачили, що поки вони були в печері, свічка змінилася. Вона стала квіткою. Високість і стрункість свічки залишилися, однак полум’я було вже не одне: її оточувало багато лагідних пломінців. Було це ясне жовте </a:t>
            </a:r>
            <a:r>
              <a:rPr lang="uk-UA" sz="1600" dirty="0" err="1" smtClean="0"/>
              <a:t>цвіття</a:t>
            </a:r>
            <a:r>
              <a:rPr lang="uk-UA" sz="1600" dirty="0" smtClean="0"/>
              <a:t>. На самому споді горіли великі, розквітлі квіти-пломінці. Що більш угору, то менші були вони, а на самому вершечку були пуп’янки. Це були ґноти, що ще не горіли. Завжди, коли одне полум’я згасне, зразу запалюється нове цвіт-полум’я. Так спинається світло помалу, щораз вище, до синього неба.</a:t>
            </a:r>
          </a:p>
          <a:p>
            <a:r>
              <a:rPr lang="uk-UA" sz="1600" dirty="0" smtClean="0"/>
              <a:t>Цю квітку називає наш народ «дивиною», або «царською свічкою». «Дивиною» тому, що здивувала побожних жінок, а «царською свічкою» тому, бо вона зацвіла раненько у Христове воскресіння, на його честь.</a:t>
            </a:r>
          </a:p>
        </p:txBody>
      </p:sp>
      <p:sp>
        <p:nvSpPr>
          <p:cNvPr id="7" name="TextBox 6"/>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5</a:t>
            </a:r>
            <a:endParaRPr lang="ru-RU" b="1" dirty="0">
              <a:solidFill>
                <a:srgbClr val="00FF00"/>
              </a:solidFill>
            </a:endParaRPr>
          </a:p>
        </p:txBody>
      </p:sp>
      <p:sp>
        <p:nvSpPr>
          <p:cNvPr id="8" name="Прямоугольник 7"/>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476672" y="611560"/>
            <a:ext cx="5904656" cy="2554545"/>
          </a:xfrm>
          <a:prstGeom prst="rect">
            <a:avLst/>
          </a:prstGeom>
        </p:spPr>
        <p:txBody>
          <a:bodyPr wrap="square">
            <a:spAutoFit/>
          </a:bodyPr>
          <a:lstStyle/>
          <a:p>
            <a:r>
              <a:rPr lang="uk-UA" sz="1600" dirty="0" smtClean="0"/>
              <a:t>       Коли побожні жінки вийшли з гробу та зайшли на леваду, на ній горіло жовте полум’я. Було того полум’я густо та багато. Жінки відразу здогадалися, що туди приходив Господь. Вони не зважилися йти за таємними слідами. Вогники були ніжні, мов шовк, та непорушні. Квіти, що виросли під святими ногами воскреслого Спасителя, — це нагідки, або крокіс. Обидві назви нагадують нам, що ця квітка зацвіла під ногами Ісуса, що воскрес, бо назва «нагідки» говорить, що квіти зацвіли під ногами Ісуса, а «крокіс» — що квітки цвіли скрізь, де крокував Ісус.</a:t>
            </a:r>
          </a:p>
          <a:p>
            <a:endParaRPr lang="uk-UA" sz="1600" dirty="0"/>
          </a:p>
        </p:txBody>
      </p:sp>
      <p:sp>
        <p:nvSpPr>
          <p:cNvPr id="7" name="TextBox 6"/>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6</a:t>
            </a:r>
            <a:endParaRPr lang="ru-RU" b="1" dirty="0">
              <a:solidFill>
                <a:srgbClr val="00FF00"/>
              </a:solidFill>
            </a:endParaRPr>
          </a:p>
        </p:txBody>
      </p:sp>
      <p:pic>
        <p:nvPicPr>
          <p:cNvPr id="8"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pic>
        <p:nvPicPr>
          <p:cNvPr id="32771" name="Picture 3" descr="C:\Users\Лена\Downloads\pngguru.com.png"/>
          <p:cNvPicPr>
            <a:picLocks noChangeAspect="1" noChangeArrowheads="1"/>
          </p:cNvPicPr>
          <p:nvPr/>
        </p:nvPicPr>
        <p:blipFill>
          <a:blip r:embed="rId4" cstate="print"/>
          <a:srcRect/>
          <a:stretch>
            <a:fillRect/>
          </a:stretch>
        </p:blipFill>
        <p:spPr bwMode="auto">
          <a:xfrm>
            <a:off x="692696" y="3739417"/>
            <a:ext cx="5318540" cy="5404583"/>
          </a:xfrm>
          <a:prstGeom prst="rect">
            <a:avLst/>
          </a:prstGeom>
          <a:noFill/>
        </p:spPr>
      </p:pic>
      <p:sp>
        <p:nvSpPr>
          <p:cNvPr id="11" name="Прямоугольник 10"/>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548680" y="467544"/>
            <a:ext cx="5976664" cy="6986528"/>
          </a:xfrm>
          <a:prstGeom prst="rect">
            <a:avLst/>
          </a:prstGeom>
        </p:spPr>
        <p:txBody>
          <a:bodyPr wrap="square">
            <a:spAutoFit/>
          </a:bodyPr>
          <a:lstStyle/>
          <a:p>
            <a:pPr algn="ctr"/>
            <a:endParaRPr lang="uk-UA" sz="1600" b="1" dirty="0" smtClean="0"/>
          </a:p>
          <a:p>
            <a:pPr algn="ctr"/>
            <a:r>
              <a:rPr lang="uk-UA" sz="1600" b="1" dirty="0" smtClean="0">
                <a:solidFill>
                  <a:srgbClr val="FF0000"/>
                </a:solidFill>
              </a:rPr>
              <a:t>ЦИГАНСЬКІ ЦВЯХИ</a:t>
            </a:r>
          </a:p>
          <a:p>
            <a:r>
              <a:rPr lang="uk-UA" sz="1600" dirty="0" smtClean="0"/>
              <a:t>Коли Ісуса вели на страту, то по дорозі вояки зустріли цигана, що ніс усяке залізяччя. Вояки спитали в нього, чи не має він цвяхів. Циган відповів:</a:t>
            </a:r>
          </a:p>
          <a:p>
            <a:r>
              <a:rPr lang="uk-UA" sz="1600" dirty="0" smtClean="0"/>
              <a:t>— Саме три цвяхи є в мене, тільки мусите добре заплатити, бо це великі й міцні цвяхи! — і показав три великі, вже заржавілі цвяхи.</a:t>
            </a:r>
          </a:p>
          <a:p>
            <a:r>
              <a:rPr lang="uk-UA" sz="1600" dirty="0" smtClean="0"/>
              <a:t>— Дамо тобі три срібняки, щоб довго не торгуватися, бо ми спішимо. Там, на Голгофі, мають розпинати Ісуса </a:t>
            </a:r>
            <a:r>
              <a:rPr lang="uk-UA" sz="1600" dirty="0" err="1" smtClean="0"/>
              <a:t>Назарянина</a:t>
            </a:r>
            <a:r>
              <a:rPr lang="uk-UA" sz="1600" dirty="0" smtClean="0"/>
              <a:t>, й народ нетерпляче чекає на видовище.</a:t>
            </a:r>
          </a:p>
          <a:p>
            <a:r>
              <a:rPr lang="uk-UA" sz="1600" dirty="0" smtClean="0"/>
              <a:t>Та коли циган почув, що їм так конче й негайно треба цвяхів, став </a:t>
            </a:r>
            <a:r>
              <a:rPr lang="uk-UA" sz="1600" dirty="0" err="1" smtClean="0"/>
              <a:t>дорожитися</a:t>
            </a:r>
            <a:r>
              <a:rPr lang="uk-UA" sz="1600" dirty="0" smtClean="0"/>
              <a:t>. Бачать вояки, що циган тільки гає час, і кажуть:</a:t>
            </a:r>
          </a:p>
          <a:p>
            <a:r>
              <a:rPr lang="uk-UA" sz="1600" dirty="0" smtClean="0"/>
              <a:t>— Ми не можемо самі дати вищої ціни. Ходи з нами на Голгофу, може, сотник дасть тобі більше.</a:t>
            </a:r>
          </a:p>
          <a:p>
            <a:r>
              <a:rPr lang="uk-UA" sz="1600" dirty="0" smtClean="0"/>
              <a:t>І вже силою потягли його на Голгофу.</a:t>
            </a:r>
          </a:p>
          <a:p>
            <a:r>
              <a:rPr lang="uk-UA" sz="1600" dirty="0" smtClean="0"/>
              <a:t>Коли циган прийшов на лобне місце й побачив табличку з написом «Ісус </a:t>
            </a:r>
            <a:r>
              <a:rPr lang="uk-UA" sz="1600" dirty="0" err="1" smtClean="0"/>
              <a:t>Назарейський</a:t>
            </a:r>
            <a:r>
              <a:rPr lang="uk-UA" sz="1600" dirty="0" smtClean="0"/>
              <a:t>, Цар Іудейський», то зажадав удвічі стільки, як жадав перше.</a:t>
            </a:r>
          </a:p>
          <a:p>
            <a:r>
              <a:rPr lang="uk-UA" sz="1600" dirty="0" smtClean="0"/>
              <a:t>— Цвяхи для царя мусять бути по-царськи оплачені! — стояв уперто при своїм.</a:t>
            </a:r>
          </a:p>
          <a:p>
            <a:r>
              <a:rPr lang="uk-UA" sz="1600" dirty="0" smtClean="0"/>
              <a:t>Сотник не хотів при всіх торгуватись і заплатив йому стільки, скільки він жадав.</a:t>
            </a:r>
          </a:p>
          <a:p>
            <a:r>
              <a:rPr lang="uk-UA" sz="1600" dirty="0" smtClean="0"/>
              <a:t>Від того часу цигани засуджені на поневіряння. І ніхто ще не бачив, як цигани сміються. Їх очі дивляться сумно, а їх музика меланхолійна.</a:t>
            </a:r>
          </a:p>
          <a:p>
            <a:r>
              <a:rPr lang="uk-UA" sz="1600" dirty="0" smtClean="0"/>
              <a:t>А кущ, що тоді зацвів уперше безліччю маленьких білих, багряних і синіх цвяшків, — то «</a:t>
            </a:r>
            <a:r>
              <a:rPr lang="uk-UA" sz="1600" dirty="0" err="1" smtClean="0"/>
              <a:t>боз</a:t>
            </a:r>
            <a:r>
              <a:rPr lang="uk-UA" sz="1600" dirty="0" smtClean="0"/>
              <a:t> турецький», що його плекають і в нас по садах та городах. Відтоді й досі він цвіте так.</a:t>
            </a:r>
            <a:endParaRPr lang="uk-UA" sz="1600" dirty="0"/>
          </a:p>
        </p:txBody>
      </p:sp>
      <p:sp>
        <p:nvSpPr>
          <p:cNvPr id="7" name="TextBox 6"/>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7</a:t>
            </a:r>
            <a:endParaRPr lang="ru-RU" b="1" dirty="0">
              <a:solidFill>
                <a:srgbClr val="00FF00"/>
              </a:solidFill>
            </a:endParaRPr>
          </a:p>
        </p:txBody>
      </p:sp>
      <p:pic>
        <p:nvPicPr>
          <p:cNvPr id="8"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sp>
        <p:nvSpPr>
          <p:cNvPr id="9" name="Прямоугольник 8"/>
          <p:cNvSpPr/>
          <p:nvPr/>
        </p:nvSpPr>
        <p:spPr>
          <a:xfrm>
            <a:off x="0" y="0"/>
            <a:ext cx="6858000" cy="9144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Лена\Desktop\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5" name="Скругленный прямоугольник 4"/>
          <p:cNvSpPr/>
          <p:nvPr/>
        </p:nvSpPr>
        <p:spPr>
          <a:xfrm>
            <a:off x="404664" y="467544"/>
            <a:ext cx="6048672" cy="8208912"/>
          </a:xfrm>
          <a:prstGeom prst="roundRect">
            <a:avLst/>
          </a:prstGeom>
          <a:solidFill>
            <a:schemeClr val="bg1">
              <a:alpha val="68000"/>
            </a:schemeClr>
          </a:solidFill>
          <a:ln w="762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76672" y="611560"/>
            <a:ext cx="5832648" cy="7201972"/>
          </a:xfrm>
          <a:prstGeom prst="rect">
            <a:avLst/>
          </a:prstGeom>
        </p:spPr>
        <p:txBody>
          <a:bodyPr wrap="square">
            <a:spAutoFit/>
          </a:bodyPr>
          <a:lstStyle/>
          <a:p>
            <a:pPr algn="ctr"/>
            <a:r>
              <a:rPr lang="ru-RU" b="1" dirty="0" err="1" smtClean="0">
                <a:solidFill>
                  <a:srgbClr val="FF0000"/>
                </a:solidFill>
              </a:rPr>
              <a:t>Пасочка</a:t>
            </a:r>
            <a:r>
              <a:rPr lang="ru-RU" b="1" dirty="0" smtClean="0">
                <a:solidFill>
                  <a:srgbClr val="FF0000"/>
                </a:solidFill>
              </a:rPr>
              <a:t> </a:t>
            </a:r>
            <a:endParaRPr lang="ru-RU" dirty="0" smtClean="0">
              <a:solidFill>
                <a:srgbClr val="FF0000"/>
              </a:solidFill>
            </a:endParaRPr>
          </a:p>
          <a:p>
            <a:endParaRPr lang="uk-UA" dirty="0" smtClean="0"/>
          </a:p>
          <a:p>
            <a:r>
              <a:rPr lang="uk-UA" dirty="0" smtClean="0"/>
              <a:t>Перед    Великоднем саджала мама пасочки в піч, а малий Семенко крутився коло неї. Мама була дуже зайнята роботою і нічого не говорила до хлопця.</a:t>
            </a:r>
            <a:br>
              <a:rPr lang="uk-UA" dirty="0" smtClean="0"/>
            </a:br>
            <a:r>
              <a:rPr lang="uk-UA" dirty="0" smtClean="0"/>
              <a:t>Тож Семенко обізвався сам до мами:</a:t>
            </a:r>
            <a:br>
              <a:rPr lang="uk-UA" dirty="0" smtClean="0"/>
            </a:br>
            <a:r>
              <a:rPr lang="uk-UA" dirty="0" smtClean="0"/>
              <a:t>—  Мамко, чому ви до мене нічого не говорите?</a:t>
            </a:r>
            <a:br>
              <a:rPr lang="uk-UA" dirty="0" smtClean="0"/>
            </a:br>
            <a:r>
              <a:rPr lang="uk-UA" dirty="0" smtClean="0"/>
              <a:t>— Та що я буду з тобою говорити? — відповіла мама.</a:t>
            </a:r>
            <a:br>
              <a:rPr lang="uk-UA" dirty="0" smtClean="0"/>
            </a:br>
            <a:r>
              <a:rPr lang="uk-UA" dirty="0" smtClean="0"/>
              <a:t>— Та от скажіть: Семенку, на тобі оцю пасочку! Семенко показав пальчиком на найкращу</a:t>
            </a:r>
            <a:br>
              <a:rPr lang="uk-UA" dirty="0" smtClean="0"/>
            </a:br>
            <a:r>
              <a:rPr lang="uk-UA" dirty="0" err="1" smtClean="0"/>
              <a:t>асочку</a:t>
            </a:r>
            <a:r>
              <a:rPr lang="uk-UA" dirty="0" smtClean="0"/>
              <a:t>.</a:t>
            </a:r>
            <a:br>
              <a:rPr lang="uk-UA" dirty="0" smtClean="0"/>
            </a:br>
            <a:r>
              <a:rPr lang="uk-UA" dirty="0" smtClean="0"/>
              <a:t>Мама засміялася та й дала Семенкові пасочку за його мудру голівку.</a:t>
            </a:r>
            <a:endParaRPr lang="uk-UA" b="1" dirty="0" smtClean="0">
              <a:solidFill>
                <a:srgbClr val="FF0000"/>
              </a:solidFill>
            </a:endParaRPr>
          </a:p>
          <a:p>
            <a:pPr algn="ctr"/>
            <a:r>
              <a:rPr lang="uk-UA" b="1" dirty="0" smtClean="0">
                <a:solidFill>
                  <a:srgbClr val="FF0000"/>
                </a:solidFill>
              </a:rPr>
              <a:t>Що одна писанка наробила</a:t>
            </a:r>
          </a:p>
          <a:p>
            <a:pPr algn="ctr"/>
            <a:endParaRPr lang="uk-UA" dirty="0" smtClean="0"/>
          </a:p>
          <a:p>
            <a:r>
              <a:rPr lang="uk-UA" sz="1600" dirty="0" smtClean="0"/>
              <a:t>"У хаті ще було напівтемно, як мама вже розбудила Наталю.</a:t>
            </a:r>
            <a:br>
              <a:rPr lang="uk-UA" sz="1600" dirty="0" smtClean="0"/>
            </a:br>
            <a:r>
              <a:rPr lang="uk-UA" sz="1600" dirty="0" smtClean="0"/>
              <a:t>—    Уставай, Наталю, — каже мама, — бо вже час до церкви йти паски святити. Хіба ти забула, </a:t>
            </a:r>
            <a:r>
              <a:rPr lang="uk-UA" sz="1600" dirty="0" err="1" smtClean="0"/>
              <a:t>шо</a:t>
            </a:r>
            <a:r>
              <a:rPr lang="uk-UA" sz="1600" dirty="0" smtClean="0"/>
              <a:t> Великдень сьогодні?</a:t>
            </a:r>
            <a:br>
              <a:rPr lang="uk-UA" sz="1600" dirty="0" smtClean="0"/>
            </a:br>
            <a:r>
              <a:rPr lang="uk-UA" sz="1600" dirty="0" smtClean="0"/>
              <a:t>Наталя зараз же і встала. Швиденько почала вмиватися. А вмивалася ке так, як завжди: помилася додою та милом, а потім ще й писанку взяла, умочила її у воду, а тоді личко нею потерла. Вона вже давно знала, що перший раз на Великдень треба писанкою чи крашанкою вмиватися. Хто писанкою на Великдень умивається, той завжди буде рожевенький і здоровий!</a:t>
            </a:r>
            <a:br>
              <a:rPr lang="uk-UA" sz="1600" dirty="0" smtClean="0"/>
            </a:br>
            <a:r>
              <a:rPr lang="uk-UA" sz="1600" dirty="0" smtClean="0"/>
              <a:t>Ще й сонечко не сходило, як Наталя з мамою й татом пішли до церкви. </a:t>
            </a:r>
            <a:r>
              <a:rPr lang="uk-UA" sz="1600" dirty="0" err="1" smtClean="0"/>
              <a:t>Подорозі</a:t>
            </a:r>
            <a:r>
              <a:rPr lang="uk-UA" sz="1600" dirty="0" smtClean="0"/>
              <a:t> вони зустріли маленького хлопчика, </a:t>
            </a:r>
            <a:r>
              <a:rPr lang="uk-UA" sz="1600" dirty="0" err="1" smtClean="0"/>
              <a:t>шо</a:t>
            </a:r>
            <a:r>
              <a:rPr lang="uk-UA" sz="1600" dirty="0" smtClean="0"/>
              <a:t> йшов до церкви із своєю мамою..." </a:t>
            </a:r>
            <a:r>
              <a:rPr lang="uk-UA" sz="1600" i="1" dirty="0" smtClean="0"/>
              <a:t>(Петро Волиняк)</a:t>
            </a:r>
            <a:endParaRPr lang="uk-UA" sz="1600" dirty="0"/>
          </a:p>
        </p:txBody>
      </p:sp>
      <p:sp>
        <p:nvSpPr>
          <p:cNvPr id="8" name="TextBox 7"/>
          <p:cNvSpPr txBox="1"/>
          <p:nvPr/>
        </p:nvSpPr>
        <p:spPr>
          <a:xfrm>
            <a:off x="2492896" y="0"/>
            <a:ext cx="2160240" cy="369332"/>
          </a:xfrm>
          <a:prstGeom prst="rect">
            <a:avLst/>
          </a:prstGeom>
          <a:noFill/>
        </p:spPr>
        <p:txBody>
          <a:bodyPr wrap="square" rtlCol="0">
            <a:spAutoFit/>
          </a:bodyPr>
          <a:lstStyle/>
          <a:p>
            <a:pPr algn="ctr"/>
            <a:r>
              <a:rPr lang="uk-UA" b="1" dirty="0" smtClean="0">
                <a:ln>
                  <a:solidFill>
                    <a:srgbClr val="006600"/>
                  </a:solidFill>
                </a:ln>
                <a:solidFill>
                  <a:schemeClr val="bg1"/>
                </a:solidFill>
              </a:rPr>
              <a:t>Оповідання</a:t>
            </a:r>
            <a:endParaRPr lang="ru-RU" b="1" dirty="0">
              <a:ln>
                <a:solidFill>
                  <a:srgbClr val="006600"/>
                </a:solidFill>
              </a:ln>
              <a:solidFill>
                <a:schemeClr val="bg1"/>
              </a:solidFill>
            </a:endParaRPr>
          </a:p>
        </p:txBody>
      </p:sp>
      <p:sp>
        <p:nvSpPr>
          <p:cNvPr id="9" name="TextBox 8"/>
          <p:cNvSpPr txBox="1"/>
          <p:nvPr/>
        </p:nvSpPr>
        <p:spPr>
          <a:xfrm>
            <a:off x="5949280" y="8460432"/>
            <a:ext cx="908720" cy="369332"/>
          </a:xfrm>
          <a:prstGeom prst="rect">
            <a:avLst/>
          </a:prstGeom>
          <a:noFill/>
        </p:spPr>
        <p:txBody>
          <a:bodyPr wrap="square" rtlCol="0">
            <a:spAutoFit/>
          </a:bodyPr>
          <a:lstStyle/>
          <a:p>
            <a:pPr algn="ctr"/>
            <a:r>
              <a:rPr lang="uk-UA" b="1" dirty="0" smtClean="0">
                <a:solidFill>
                  <a:srgbClr val="00FF00"/>
                </a:solidFill>
              </a:rPr>
              <a:t>8</a:t>
            </a:r>
            <a:endParaRPr lang="ru-RU" b="1" dirty="0">
              <a:solidFill>
                <a:srgbClr val="00FF00"/>
              </a:solidFill>
            </a:endParaRPr>
          </a:p>
        </p:txBody>
      </p:sp>
      <p:pic>
        <p:nvPicPr>
          <p:cNvPr id="10" name="Picture 20" descr="Картинки по запросу &quot;дети логотип пнг&quo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14524" y="0"/>
            <a:ext cx="1243475" cy="827584"/>
          </a:xfrm>
          <a:prstGeom prst="rect">
            <a:avLst/>
          </a:prstGeom>
          <a:noFill/>
        </p:spPr>
      </p:pic>
      <p:pic>
        <p:nvPicPr>
          <p:cNvPr id="30722" name="Picture 2" descr="Пасха - КЛИПАРТ PNG БЕЗ ФОНА - Поздравления,картинки png,анимации"/>
          <p:cNvPicPr>
            <a:picLocks noChangeAspect="1" noChangeArrowheads="1"/>
          </p:cNvPicPr>
          <p:nvPr/>
        </p:nvPicPr>
        <p:blipFill>
          <a:blip r:embed="rId4" cstate="print"/>
          <a:srcRect/>
          <a:stretch>
            <a:fillRect/>
          </a:stretch>
        </p:blipFill>
        <p:spPr bwMode="auto">
          <a:xfrm>
            <a:off x="2492896" y="7582110"/>
            <a:ext cx="1772816" cy="156189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2352</Words>
  <Application>Microsoft Office PowerPoint</Application>
  <PresentationFormat>Экран (4:3)</PresentationFormat>
  <Paragraphs>151</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 Windows</dc:creator>
  <cp:lastModifiedBy>User</cp:lastModifiedBy>
  <cp:revision>14</cp:revision>
  <dcterms:created xsi:type="dcterms:W3CDTF">2020-04-11T05:59:30Z</dcterms:created>
  <dcterms:modified xsi:type="dcterms:W3CDTF">2020-05-07T11:50:54Z</dcterms:modified>
</cp:coreProperties>
</file>