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13"/>
  </p:notesMasterIdLst>
  <p:sldIdLst>
    <p:sldId id="256" r:id="rId2"/>
    <p:sldId id="258" r:id="rId3"/>
    <p:sldId id="259" r:id="rId4"/>
    <p:sldId id="269" r:id="rId5"/>
    <p:sldId id="261" r:id="rId6"/>
    <p:sldId id="262" r:id="rId7"/>
    <p:sldId id="263" r:id="rId8"/>
    <p:sldId id="265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5258" autoAdjust="0"/>
  </p:normalViewPr>
  <p:slideViewPr>
    <p:cSldViewPr>
      <p:cViewPr>
        <p:scale>
          <a:sx n="56" d="100"/>
          <a:sy n="56" d="100"/>
        </p:scale>
        <p:origin x="-1284" y="-9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6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352F43-1DBF-487D-9575-B661E2C78B6B}" type="doc">
      <dgm:prSet loTypeId="urn:microsoft.com/office/officeart/2005/8/layout/venn1" loCatId="relationship" qsTypeId="urn:microsoft.com/office/officeart/2005/8/quickstyle/simple1#1" qsCatId="simple" csTypeId="urn:microsoft.com/office/officeart/2005/8/colors/accent1_2#1" csCatId="accent1" phldr="1"/>
      <dgm:spPr/>
    </dgm:pt>
    <dgm:pt modelId="{99F00F87-027C-4CE5-A651-110D619FC052}">
      <dgm:prSet phldrT="[Текст]" custT="1"/>
      <dgm:spPr/>
      <dgm:t>
        <a:bodyPr/>
        <a:lstStyle/>
        <a:p>
          <a:r>
            <a:rPr lang="uk-UA" sz="1600" b="1" dirty="0" smtClean="0"/>
            <a:t>систематичність</a:t>
          </a:r>
          <a:endParaRPr lang="ru-RU" sz="1600" b="1" dirty="0"/>
        </a:p>
      </dgm:t>
    </dgm:pt>
    <dgm:pt modelId="{0E61E144-5C4B-4FB0-A51E-5E6B76DC10E4}" type="parTrans" cxnId="{75F12B38-2F4D-4D2B-A126-BF30E36F06CF}">
      <dgm:prSet/>
      <dgm:spPr/>
      <dgm:t>
        <a:bodyPr/>
        <a:lstStyle/>
        <a:p>
          <a:endParaRPr lang="ru-RU"/>
        </a:p>
      </dgm:t>
    </dgm:pt>
    <dgm:pt modelId="{E4A20929-AA99-4F5F-9A29-17C4493B8DA6}" type="sibTrans" cxnId="{75F12B38-2F4D-4D2B-A126-BF30E36F06CF}">
      <dgm:prSet/>
      <dgm:spPr/>
      <dgm:t>
        <a:bodyPr/>
        <a:lstStyle/>
        <a:p>
          <a:endParaRPr lang="ru-RU"/>
        </a:p>
      </dgm:t>
    </dgm:pt>
    <dgm:pt modelId="{55FD0705-1F76-4284-9594-FB294A36C3D0}">
      <dgm:prSet phldrT="[Текст]" custT="1"/>
      <dgm:spPr/>
      <dgm:t>
        <a:bodyPr/>
        <a:lstStyle/>
        <a:p>
          <a:r>
            <a:rPr lang="uk-UA" sz="1600" b="1" dirty="0" smtClean="0"/>
            <a:t>наявність сторін</a:t>
          </a:r>
          <a:endParaRPr lang="ru-RU" sz="1600" b="1" dirty="0"/>
        </a:p>
      </dgm:t>
    </dgm:pt>
    <dgm:pt modelId="{58607280-5F16-4ABD-9F12-703A328DFEC0}" type="parTrans" cxnId="{51D2B82D-11A3-4C59-90B3-6E3BCAA7366A}">
      <dgm:prSet/>
      <dgm:spPr/>
      <dgm:t>
        <a:bodyPr/>
        <a:lstStyle/>
        <a:p>
          <a:endParaRPr lang="ru-RU"/>
        </a:p>
      </dgm:t>
    </dgm:pt>
    <dgm:pt modelId="{90013B4F-EE0D-4912-9452-702A6EE8C155}" type="sibTrans" cxnId="{51D2B82D-11A3-4C59-90B3-6E3BCAA7366A}">
      <dgm:prSet/>
      <dgm:spPr/>
      <dgm:t>
        <a:bodyPr/>
        <a:lstStyle/>
        <a:p>
          <a:endParaRPr lang="ru-RU"/>
        </a:p>
      </dgm:t>
    </dgm:pt>
    <dgm:pt modelId="{9C108601-918C-4E65-A1F6-3FF86532CAD7}">
      <dgm:prSet phldrT="[Текст]" custT="1"/>
      <dgm:spPr/>
      <dgm:t>
        <a:bodyPr/>
        <a:lstStyle/>
        <a:p>
          <a:r>
            <a:rPr lang="uk-UA" sz="1600" b="1" dirty="0" smtClean="0"/>
            <a:t>дії або бездіяльність кривдника</a:t>
          </a:r>
          <a:endParaRPr lang="ru-RU" sz="1600" b="1" dirty="0"/>
        </a:p>
      </dgm:t>
    </dgm:pt>
    <dgm:pt modelId="{8839AD01-BF39-4F9D-B4E0-92FCBE68A3BB}" type="parTrans" cxnId="{5ED0811E-0AEF-470E-BE47-0E7984269F6B}">
      <dgm:prSet/>
      <dgm:spPr/>
      <dgm:t>
        <a:bodyPr/>
        <a:lstStyle/>
        <a:p>
          <a:endParaRPr lang="ru-RU"/>
        </a:p>
      </dgm:t>
    </dgm:pt>
    <dgm:pt modelId="{2C0763B8-A4EB-4432-B43A-2153958F5DDF}" type="sibTrans" cxnId="{5ED0811E-0AEF-470E-BE47-0E7984269F6B}">
      <dgm:prSet/>
      <dgm:spPr/>
      <dgm:t>
        <a:bodyPr/>
        <a:lstStyle/>
        <a:p>
          <a:endParaRPr lang="ru-RU"/>
        </a:p>
      </dgm:t>
    </dgm:pt>
    <dgm:pt modelId="{CAF73C46-89F2-4734-A5C0-14CB975F59B5}" type="pres">
      <dgm:prSet presAssocID="{68352F43-1DBF-487D-9575-B661E2C78B6B}" presName="compositeShape" presStyleCnt="0">
        <dgm:presLayoutVars>
          <dgm:chMax val="7"/>
          <dgm:dir/>
          <dgm:resizeHandles val="exact"/>
        </dgm:presLayoutVars>
      </dgm:prSet>
      <dgm:spPr/>
    </dgm:pt>
    <dgm:pt modelId="{8016BC83-1AC2-442F-8143-034C8EE32FFC}" type="pres">
      <dgm:prSet presAssocID="{99F00F87-027C-4CE5-A651-110D619FC052}" presName="circ1" presStyleLbl="vennNode1" presStyleIdx="0" presStyleCnt="3" custLinFactNeighborX="0" custLinFactNeighborY="1517"/>
      <dgm:spPr/>
      <dgm:t>
        <a:bodyPr/>
        <a:lstStyle/>
        <a:p>
          <a:endParaRPr lang="ru-RU"/>
        </a:p>
      </dgm:t>
    </dgm:pt>
    <dgm:pt modelId="{BC94BFE7-0010-4A10-B5D9-FD64843F3A08}" type="pres">
      <dgm:prSet presAssocID="{99F00F87-027C-4CE5-A651-110D619FC05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9BCB7-0B43-4F7F-B59F-66D642D40B5B}" type="pres">
      <dgm:prSet presAssocID="{55FD0705-1F76-4284-9594-FB294A36C3D0}" presName="circ2" presStyleLbl="vennNode1" presStyleIdx="1" presStyleCnt="3"/>
      <dgm:spPr/>
      <dgm:t>
        <a:bodyPr/>
        <a:lstStyle/>
        <a:p>
          <a:endParaRPr lang="ru-RU"/>
        </a:p>
      </dgm:t>
    </dgm:pt>
    <dgm:pt modelId="{F05E8801-6E40-42A7-8EF1-C36C8D8B71E2}" type="pres">
      <dgm:prSet presAssocID="{55FD0705-1F76-4284-9594-FB294A36C3D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74DA6-1369-4892-BC7E-E5E79536B6BB}" type="pres">
      <dgm:prSet presAssocID="{9C108601-918C-4E65-A1F6-3FF86532CAD7}" presName="circ3" presStyleLbl="vennNode1" presStyleIdx="2" presStyleCnt="3"/>
      <dgm:spPr/>
      <dgm:t>
        <a:bodyPr/>
        <a:lstStyle/>
        <a:p>
          <a:endParaRPr lang="ru-RU"/>
        </a:p>
      </dgm:t>
    </dgm:pt>
    <dgm:pt modelId="{F0EAD4D7-328B-4940-BB46-22198C883FCD}" type="pres">
      <dgm:prSet presAssocID="{9C108601-918C-4E65-A1F6-3FF86532CAD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A6F654-0085-4DB7-AE82-46084AED456C}" type="presOf" srcId="{99F00F87-027C-4CE5-A651-110D619FC052}" destId="{BC94BFE7-0010-4A10-B5D9-FD64843F3A08}" srcOrd="1" destOrd="0" presId="urn:microsoft.com/office/officeart/2005/8/layout/venn1"/>
    <dgm:cxn modelId="{51D2B82D-11A3-4C59-90B3-6E3BCAA7366A}" srcId="{68352F43-1DBF-487D-9575-B661E2C78B6B}" destId="{55FD0705-1F76-4284-9594-FB294A36C3D0}" srcOrd="1" destOrd="0" parTransId="{58607280-5F16-4ABD-9F12-703A328DFEC0}" sibTransId="{90013B4F-EE0D-4912-9452-702A6EE8C155}"/>
    <dgm:cxn modelId="{EBD326CF-51D3-499F-8424-09EA047D7335}" type="presOf" srcId="{68352F43-1DBF-487D-9575-B661E2C78B6B}" destId="{CAF73C46-89F2-4734-A5C0-14CB975F59B5}" srcOrd="0" destOrd="0" presId="urn:microsoft.com/office/officeart/2005/8/layout/venn1"/>
    <dgm:cxn modelId="{B0CCA777-6B27-41C0-867F-F29F32740BDA}" type="presOf" srcId="{9C108601-918C-4E65-A1F6-3FF86532CAD7}" destId="{44D74DA6-1369-4892-BC7E-E5E79536B6BB}" srcOrd="0" destOrd="0" presId="urn:microsoft.com/office/officeart/2005/8/layout/venn1"/>
    <dgm:cxn modelId="{0E023B3B-641E-4BB7-99A9-EAE89670256D}" type="presOf" srcId="{99F00F87-027C-4CE5-A651-110D619FC052}" destId="{8016BC83-1AC2-442F-8143-034C8EE32FFC}" srcOrd="0" destOrd="0" presId="urn:microsoft.com/office/officeart/2005/8/layout/venn1"/>
    <dgm:cxn modelId="{BE75B34C-79EA-4A4B-BB39-246C93015D76}" type="presOf" srcId="{55FD0705-1F76-4284-9594-FB294A36C3D0}" destId="{E939BCB7-0B43-4F7F-B59F-66D642D40B5B}" srcOrd="0" destOrd="0" presId="urn:microsoft.com/office/officeart/2005/8/layout/venn1"/>
    <dgm:cxn modelId="{28D352EE-70EA-43E2-9715-DDE7836FAF94}" type="presOf" srcId="{9C108601-918C-4E65-A1F6-3FF86532CAD7}" destId="{F0EAD4D7-328B-4940-BB46-22198C883FCD}" srcOrd="1" destOrd="0" presId="urn:microsoft.com/office/officeart/2005/8/layout/venn1"/>
    <dgm:cxn modelId="{75F12B38-2F4D-4D2B-A126-BF30E36F06CF}" srcId="{68352F43-1DBF-487D-9575-B661E2C78B6B}" destId="{99F00F87-027C-4CE5-A651-110D619FC052}" srcOrd="0" destOrd="0" parTransId="{0E61E144-5C4B-4FB0-A51E-5E6B76DC10E4}" sibTransId="{E4A20929-AA99-4F5F-9A29-17C4493B8DA6}"/>
    <dgm:cxn modelId="{5ED0811E-0AEF-470E-BE47-0E7984269F6B}" srcId="{68352F43-1DBF-487D-9575-B661E2C78B6B}" destId="{9C108601-918C-4E65-A1F6-3FF86532CAD7}" srcOrd="2" destOrd="0" parTransId="{8839AD01-BF39-4F9D-B4E0-92FCBE68A3BB}" sibTransId="{2C0763B8-A4EB-4432-B43A-2153958F5DDF}"/>
    <dgm:cxn modelId="{2FDAD1D4-25A0-4D39-8E52-11CE577BBE5E}" type="presOf" srcId="{55FD0705-1F76-4284-9594-FB294A36C3D0}" destId="{F05E8801-6E40-42A7-8EF1-C36C8D8B71E2}" srcOrd="1" destOrd="0" presId="urn:microsoft.com/office/officeart/2005/8/layout/venn1"/>
    <dgm:cxn modelId="{6C4E7FC8-08A3-4B0D-9910-4CEB8ACDAD59}" type="presParOf" srcId="{CAF73C46-89F2-4734-A5C0-14CB975F59B5}" destId="{8016BC83-1AC2-442F-8143-034C8EE32FFC}" srcOrd="0" destOrd="0" presId="urn:microsoft.com/office/officeart/2005/8/layout/venn1"/>
    <dgm:cxn modelId="{F3D4809C-EDC7-420E-97A3-BAA380CE8955}" type="presParOf" srcId="{CAF73C46-89F2-4734-A5C0-14CB975F59B5}" destId="{BC94BFE7-0010-4A10-B5D9-FD64843F3A08}" srcOrd="1" destOrd="0" presId="urn:microsoft.com/office/officeart/2005/8/layout/venn1"/>
    <dgm:cxn modelId="{72F09793-5C99-442D-BFA9-84641ED89D69}" type="presParOf" srcId="{CAF73C46-89F2-4734-A5C0-14CB975F59B5}" destId="{E939BCB7-0B43-4F7F-B59F-66D642D40B5B}" srcOrd="2" destOrd="0" presId="urn:microsoft.com/office/officeart/2005/8/layout/venn1"/>
    <dgm:cxn modelId="{5B7D0158-1CDB-4734-B6BB-1CD3742A7BCC}" type="presParOf" srcId="{CAF73C46-89F2-4734-A5C0-14CB975F59B5}" destId="{F05E8801-6E40-42A7-8EF1-C36C8D8B71E2}" srcOrd="3" destOrd="0" presId="urn:microsoft.com/office/officeart/2005/8/layout/venn1"/>
    <dgm:cxn modelId="{2EF26F84-FA4A-45E4-8F96-192097D8A45A}" type="presParOf" srcId="{CAF73C46-89F2-4734-A5C0-14CB975F59B5}" destId="{44D74DA6-1369-4892-BC7E-E5E79536B6BB}" srcOrd="4" destOrd="0" presId="urn:microsoft.com/office/officeart/2005/8/layout/venn1"/>
    <dgm:cxn modelId="{FBCA1D09-9D7C-4CC7-AE2A-4311463EB7C2}" type="presParOf" srcId="{CAF73C46-89F2-4734-A5C0-14CB975F59B5}" destId="{F0EAD4D7-328B-4940-BB46-22198C883FC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19755D-0EE5-4C2C-8879-FF25D88E2083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E1859BE-AA6E-4527-9F71-8FA8ECD63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19 січня цього року вступив у силу Закон України щодо протидії булінгу.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3FD747-EBE2-469D-BEE1-DB53D57433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та батьків стосовно захисту від булінгу та інформування про випадки, що сталися</a:t>
            </a: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F1B12D-97D5-48FA-9836-D4CF66C44CE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Соціально-педагогічний патронаж , який здійснюють соціальні педагоги,</a:t>
            </a:r>
            <a:r>
              <a:rPr lang="ru-RU" smtClean="0"/>
              <a:t> забезпечує профілактику та запобігання булінгу. Саме соціальні педагоги повинні стати основними діючими особами у процесі запобігання булінгу.</a:t>
            </a:r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BF21A9-320B-460A-B886-1C7BD821C19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Ще раз звертаємо увагу, що це поняття вже на законодавчому рівні, набуло значення дії стосовно малолітньої чи неповнолітньої особи із заподіяною чи можливою (тобто гіпотетичною) шкодою.</a:t>
            </a: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22F35D-6AA0-499B-BF2B-A0002C1B00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Цим правовим актом внесені зміни до Кодексу України про адміністративні правопорушення та Закону України «Про освіту».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5D1412-3546-46F6-ACD3-B6CA34A4EEF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Запроваджується адміністративна відповідальність за булінг.  Відтепер вчинення булінгу  стосовно неповнолітніх та інших учасників освітнього процесу буде каратися штрафом. Окремо пе</a:t>
            </a:r>
            <a:r>
              <a:rPr lang="ru-RU" smtClean="0"/>
              <a:t>редбачено відповідальність за приховування фактів булінгу.</a:t>
            </a:r>
            <a:endParaRPr lang="uk-UA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890011-66FD-4435-876F-6DE58288A2C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72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/>
              <a:t>Типовими ознаками </a:t>
            </a:r>
            <a:r>
              <a:rPr lang="uk-UA" dirty="0" err="1" smtClean="0"/>
              <a:t>булінгу</a:t>
            </a:r>
            <a:r>
              <a:rPr lang="uk-UA" dirty="0" smtClean="0"/>
              <a:t> є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систематичність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(</a:t>
            </a:r>
            <a:r>
              <a:rPr lang="ru-RU" dirty="0" err="1" smtClean="0"/>
              <a:t>повторюваність</a:t>
            </a:r>
            <a:r>
              <a:rPr lang="ru-RU" dirty="0" smtClean="0"/>
              <a:t>) </a:t>
            </a:r>
            <a:r>
              <a:rPr lang="ru-RU" dirty="0" err="1" smtClean="0"/>
              <a:t>діяння</a:t>
            </a:r>
            <a:r>
              <a:rPr lang="ru-RU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наявність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сторін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dirty="0" err="1" smtClean="0"/>
              <a:t>кривдник</a:t>
            </a:r>
            <a:r>
              <a:rPr lang="ru-RU" dirty="0" smtClean="0"/>
              <a:t> (</a:t>
            </a:r>
            <a:r>
              <a:rPr lang="ru-RU" dirty="0" err="1" smtClean="0"/>
              <a:t>булер</a:t>
            </a:r>
            <a:r>
              <a:rPr lang="ru-RU" dirty="0" smtClean="0"/>
              <a:t>), </a:t>
            </a:r>
            <a:r>
              <a:rPr lang="ru-RU" dirty="0" err="1" smtClean="0"/>
              <a:t>потерпілий</a:t>
            </a:r>
            <a:r>
              <a:rPr lang="ru-RU" dirty="0" smtClean="0"/>
              <a:t> (жертва </a:t>
            </a:r>
            <a:r>
              <a:rPr lang="ru-RU" dirty="0" err="1" smtClean="0"/>
              <a:t>булінгу</a:t>
            </a:r>
            <a:r>
              <a:rPr lang="ru-RU" dirty="0" smtClean="0"/>
              <a:t>), </a:t>
            </a:r>
            <a:r>
              <a:rPr lang="ru-RU" dirty="0" err="1" smtClean="0"/>
              <a:t>спостерігачі</a:t>
            </a:r>
            <a:r>
              <a:rPr lang="ru-RU" dirty="0" smtClean="0"/>
              <a:t> (за </a:t>
            </a:r>
            <a:r>
              <a:rPr lang="ru-RU" dirty="0" err="1" smtClean="0"/>
              <a:t>наявності</a:t>
            </a:r>
            <a:r>
              <a:rPr lang="ru-RU" dirty="0" smtClean="0"/>
              <a:t>);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дії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бездіяльність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кривдника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 smtClean="0"/>
              <a:t>наслідком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є </a:t>
            </a:r>
            <a:r>
              <a:rPr lang="ru-RU" dirty="0" err="1" smtClean="0"/>
              <a:t>заподіяння</a:t>
            </a:r>
            <a:r>
              <a:rPr lang="ru-RU" dirty="0" smtClean="0"/>
              <a:t> </a:t>
            </a:r>
            <a:r>
              <a:rPr lang="ru-RU" dirty="0" err="1" smtClean="0"/>
              <a:t>психічної</a:t>
            </a:r>
            <a:r>
              <a:rPr lang="ru-RU" dirty="0" smtClean="0"/>
              <a:t> та/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фізичної</a:t>
            </a:r>
            <a:r>
              <a:rPr lang="ru-RU" dirty="0" smtClean="0"/>
              <a:t> </a:t>
            </a:r>
            <a:r>
              <a:rPr lang="ru-RU" dirty="0" err="1" smtClean="0"/>
              <a:t>шкоди</a:t>
            </a:r>
            <a:r>
              <a:rPr lang="ru-RU" dirty="0" smtClean="0"/>
              <a:t>, </a:t>
            </a:r>
            <a:r>
              <a:rPr lang="ru-RU" dirty="0" err="1" smtClean="0"/>
              <a:t>приниження</a:t>
            </a:r>
            <a:r>
              <a:rPr lang="ru-RU" dirty="0" smtClean="0"/>
              <a:t>, страх, </a:t>
            </a:r>
            <a:r>
              <a:rPr lang="ru-RU" dirty="0" err="1" smtClean="0"/>
              <a:t>тривога</a:t>
            </a:r>
            <a:r>
              <a:rPr lang="ru-RU" dirty="0" smtClean="0"/>
              <a:t>, </a:t>
            </a:r>
            <a:r>
              <a:rPr lang="ru-RU" dirty="0" err="1" smtClean="0"/>
              <a:t>підпорядкування</a:t>
            </a:r>
            <a:r>
              <a:rPr lang="ru-RU" dirty="0" smtClean="0"/>
              <a:t> </a:t>
            </a:r>
            <a:r>
              <a:rPr lang="ru-RU" dirty="0" err="1" smtClean="0"/>
              <a:t>потерпілого</a:t>
            </a:r>
            <a:r>
              <a:rPr lang="ru-RU" dirty="0" smtClean="0"/>
              <a:t> </a:t>
            </a:r>
            <a:r>
              <a:rPr lang="ru-RU" dirty="0" err="1" smtClean="0"/>
              <a:t>інтересам</a:t>
            </a:r>
            <a:r>
              <a:rPr lang="ru-RU" dirty="0" smtClean="0"/>
              <a:t> </a:t>
            </a:r>
            <a:r>
              <a:rPr lang="ru-RU" dirty="0" err="1" smtClean="0"/>
              <a:t>кривдника</a:t>
            </a:r>
            <a:r>
              <a:rPr lang="ru-RU" dirty="0" smtClean="0"/>
              <a:t>, та/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спричинення</a:t>
            </a:r>
            <a:r>
              <a:rPr lang="ru-RU" dirty="0" smtClean="0"/>
              <a:t> </a:t>
            </a:r>
            <a:r>
              <a:rPr lang="ru-RU" dirty="0" err="1" smtClean="0"/>
              <a:t>соціальної</a:t>
            </a:r>
            <a:r>
              <a:rPr lang="ru-RU" dirty="0" smtClean="0"/>
              <a:t> </a:t>
            </a:r>
            <a:r>
              <a:rPr lang="ru-RU" dirty="0" err="1" smtClean="0"/>
              <a:t>ізоляції</a:t>
            </a:r>
            <a:r>
              <a:rPr lang="ru-RU" dirty="0" smtClean="0"/>
              <a:t> </a:t>
            </a:r>
            <a:r>
              <a:rPr lang="ru-RU" dirty="0" err="1" smtClean="0"/>
              <a:t>потерпілого</a:t>
            </a:r>
            <a:r>
              <a:rPr lang="ru-RU" dirty="0" smtClean="0"/>
              <a:t>"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5F2048-722C-4443-B51A-2A328B648E5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Керівник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закладу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освіти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забезпечує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закладі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освіти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безпечного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освітнього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середовища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 smtClean="0"/>
              <a:t>вільного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насильства</a:t>
            </a:r>
            <a:r>
              <a:rPr lang="ru-RU" dirty="0" smtClean="0"/>
              <a:t> та </a:t>
            </a:r>
            <a:r>
              <a:rPr lang="ru-RU" dirty="0" err="1" smtClean="0"/>
              <a:t>булінгу</a:t>
            </a:r>
            <a:r>
              <a:rPr lang="ru-RU" dirty="0" smtClean="0"/>
              <a:t>, у тому </a:t>
            </a:r>
            <a:r>
              <a:rPr lang="ru-RU" dirty="0" err="1" smtClean="0"/>
              <a:t>числі</a:t>
            </a:r>
            <a:r>
              <a:rPr lang="ru-RU" dirty="0" smtClean="0"/>
              <a:t>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з </a:t>
            </a:r>
            <a:r>
              <a:rPr lang="ru-RU" dirty="0" err="1" smtClean="0"/>
              <a:t>урахуванням</a:t>
            </a:r>
            <a:r>
              <a:rPr lang="ru-RU" dirty="0" smtClean="0"/>
              <a:t> </a:t>
            </a:r>
            <a:r>
              <a:rPr lang="ru-RU" dirty="0" err="1" smtClean="0"/>
              <a:t>пропозицій</a:t>
            </a:r>
            <a:r>
              <a:rPr lang="ru-RU" dirty="0" smtClean="0"/>
              <a:t> </a:t>
            </a:r>
            <a:r>
              <a:rPr lang="ru-RU" dirty="0" err="1" smtClean="0"/>
              <a:t>територіальних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(</a:t>
            </a:r>
            <a:r>
              <a:rPr lang="ru-RU" dirty="0" err="1" smtClean="0"/>
              <a:t>підрозділів</a:t>
            </a:r>
            <a:r>
              <a:rPr lang="ru-RU" dirty="0" smtClean="0"/>
              <a:t>) </a:t>
            </a:r>
            <a:r>
              <a:rPr lang="ru-RU" dirty="0" err="1" smtClean="0"/>
              <a:t>Національної</a:t>
            </a:r>
            <a:r>
              <a:rPr lang="ru-RU" dirty="0" smtClean="0"/>
              <a:t> </a:t>
            </a:r>
            <a:r>
              <a:rPr lang="ru-RU" dirty="0" err="1" smtClean="0"/>
              <a:t>поліції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, центрального органу </a:t>
            </a:r>
            <a:r>
              <a:rPr lang="ru-RU" dirty="0" err="1" smtClean="0"/>
              <a:t>виконавчої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та </a:t>
            </a:r>
            <a:r>
              <a:rPr lang="ru-RU" dirty="0" err="1" smtClean="0"/>
              <a:t>реалізує</a:t>
            </a:r>
            <a:r>
              <a:rPr lang="ru-RU" dirty="0" smtClean="0"/>
              <a:t> </a:t>
            </a:r>
            <a:r>
              <a:rPr lang="ru-RU" dirty="0" err="1" smtClean="0"/>
              <a:t>державну</a:t>
            </a:r>
            <a:r>
              <a:rPr lang="ru-RU" dirty="0" smtClean="0"/>
              <a:t> </a:t>
            </a:r>
            <a:r>
              <a:rPr lang="ru-RU" dirty="0" err="1" smtClean="0"/>
              <a:t>політику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охорони</a:t>
            </a:r>
            <a:r>
              <a:rPr lang="ru-RU" dirty="0" smtClean="0"/>
              <a:t> </a:t>
            </a:r>
            <a:r>
              <a:rPr lang="ru-RU" dirty="0" err="1" smtClean="0"/>
              <a:t>здоров’я</a:t>
            </a:r>
            <a:r>
              <a:rPr lang="ru-RU" dirty="0" smtClean="0"/>
              <a:t>, головного органу у </a:t>
            </a:r>
            <a:r>
              <a:rPr lang="ru-RU" dirty="0" err="1" smtClean="0"/>
              <a:t>системі</a:t>
            </a:r>
            <a:r>
              <a:rPr lang="ru-RU" dirty="0" smtClean="0"/>
              <a:t> </a:t>
            </a:r>
            <a:r>
              <a:rPr lang="ru-RU" dirty="0" err="1" smtClean="0"/>
              <a:t>центральних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виконавчої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та </a:t>
            </a:r>
            <a:r>
              <a:rPr lang="ru-RU" dirty="0" err="1" smtClean="0"/>
              <a:t>реалізує</a:t>
            </a:r>
            <a:r>
              <a:rPr lang="ru-RU" dirty="0" smtClean="0"/>
              <a:t> </a:t>
            </a:r>
            <a:r>
              <a:rPr lang="ru-RU" dirty="0" err="1" smtClean="0"/>
              <a:t>державну</a:t>
            </a:r>
            <a:r>
              <a:rPr lang="ru-RU" dirty="0" smtClean="0"/>
              <a:t> </a:t>
            </a:r>
            <a:r>
              <a:rPr lang="ru-RU" dirty="0" err="1" smtClean="0"/>
              <a:t>правову</a:t>
            </a:r>
            <a:r>
              <a:rPr lang="ru-RU" dirty="0" smtClean="0"/>
              <a:t> </a:t>
            </a:r>
            <a:r>
              <a:rPr lang="ru-RU" dirty="0" err="1" smtClean="0"/>
              <a:t>політику</a:t>
            </a:r>
            <a:r>
              <a:rPr lang="ru-RU" dirty="0" smtClean="0"/>
              <a:t>, служб у справах </a:t>
            </a:r>
            <a:r>
              <a:rPr lang="ru-RU" dirty="0" err="1" smtClean="0"/>
              <a:t>дітей</a:t>
            </a:r>
            <a:r>
              <a:rPr lang="ru-RU" dirty="0" smtClean="0"/>
              <a:t> та </a:t>
            </a:r>
            <a:r>
              <a:rPr lang="ru-RU" dirty="0" err="1" smtClean="0"/>
              <a:t>центрів</a:t>
            </a:r>
            <a:r>
              <a:rPr lang="ru-RU" dirty="0" smtClean="0"/>
              <a:t> </a:t>
            </a:r>
            <a:r>
              <a:rPr lang="ru-RU" dirty="0" err="1" smtClean="0"/>
              <a:t>соціальних</a:t>
            </a:r>
            <a:r>
              <a:rPr lang="ru-RU" dirty="0" smtClean="0"/>
              <a:t> служб для </a:t>
            </a:r>
            <a:r>
              <a:rPr lang="ru-RU" dirty="0" err="1" smtClean="0"/>
              <a:t>сім’ї</a:t>
            </a:r>
            <a:r>
              <a:rPr lang="ru-RU" dirty="0" smtClean="0"/>
              <a:t>, </a:t>
            </a:r>
            <a:r>
              <a:rPr lang="ru-RU" dirty="0" err="1" smtClean="0"/>
              <a:t>дітей</a:t>
            </a:r>
            <a:r>
              <a:rPr lang="ru-RU" dirty="0" smtClean="0"/>
              <a:t> та </a:t>
            </a:r>
            <a:r>
              <a:rPr lang="ru-RU" dirty="0" err="1" smtClean="0"/>
              <a:t>молоді</a:t>
            </a:r>
            <a:endParaRPr lang="ru-RU" dirty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BDCDA5-B965-42E2-8E1E-0F15C1FA17A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вимог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Закону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України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необхідно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забезпечити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на веб-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сайті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 закладу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відкритий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доступ до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такої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інформації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документів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правила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поведінки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план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заходів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</a:t>
            </a:r>
            <a:r>
              <a:rPr lang="ru-RU" sz="1400" dirty="0" err="1" smtClean="0"/>
              <a:t>протидію</a:t>
            </a:r>
            <a:r>
              <a:rPr lang="ru-RU" sz="1400" dirty="0" smtClean="0"/>
              <a:t> </a:t>
            </a:r>
            <a:r>
              <a:rPr lang="ru-RU" sz="1400" dirty="0" err="1" smtClean="0"/>
              <a:t>булінгу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порядок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подання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розгляду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заяв</a:t>
            </a:r>
            <a:r>
              <a:rPr lang="ru-RU" sz="1400" dirty="0" smtClean="0"/>
              <a:t>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порядок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реагування</a:t>
            </a:r>
            <a:r>
              <a:rPr lang="ru-RU" sz="1400" dirty="0" smtClean="0"/>
              <a:t> на </a:t>
            </a:r>
            <a:r>
              <a:rPr lang="ru-RU" sz="1400" dirty="0" err="1" smtClean="0"/>
              <a:t>доведені</a:t>
            </a:r>
            <a:r>
              <a:rPr lang="ru-RU" sz="1400" dirty="0" smtClean="0"/>
              <a:t> </a:t>
            </a:r>
            <a:r>
              <a:rPr lang="ru-RU" sz="1400" dirty="0" err="1" smtClean="0"/>
              <a:t>випадки</a:t>
            </a:r>
            <a:r>
              <a:rPr lang="ru-RU" sz="1400" dirty="0" smtClean="0"/>
              <a:t> </a:t>
            </a:r>
            <a:r>
              <a:rPr lang="ru-RU" sz="1400" dirty="0" err="1" smtClean="0"/>
              <a:t>булінгу</a:t>
            </a:r>
            <a:r>
              <a:rPr lang="ru-RU" sz="1400" dirty="0" smtClean="0"/>
              <a:t> та </a:t>
            </a:r>
            <a:r>
              <a:rPr lang="ru-RU" sz="1400" dirty="0" err="1" smtClean="0"/>
              <a:t>відповідальність</a:t>
            </a:r>
            <a:r>
              <a:rPr lang="ru-RU" sz="1400" dirty="0" smtClean="0"/>
              <a:t> </a:t>
            </a:r>
            <a:r>
              <a:rPr lang="ru-RU" sz="1400" dirty="0" err="1" smtClean="0"/>
              <a:t>осіб</a:t>
            </a:r>
            <a:r>
              <a:rPr lang="ru-RU" sz="1400" dirty="0" smtClean="0"/>
              <a:t>, </a:t>
            </a:r>
            <a:r>
              <a:rPr lang="ru-RU" sz="1400" dirty="0" err="1" smtClean="0"/>
              <a:t>причетних</a:t>
            </a:r>
            <a:r>
              <a:rPr lang="ru-RU" sz="1400" dirty="0" smtClean="0"/>
              <a:t> до </a:t>
            </a:r>
            <a:r>
              <a:rPr lang="ru-RU" sz="1400" dirty="0" err="1" smtClean="0"/>
              <a:t>нього</a:t>
            </a:r>
            <a:r>
              <a:rPr lang="ru-RU" sz="1400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1C8151-D8E5-4207-BF0D-DB82E0D77B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 </a:t>
            </a:r>
            <a:r>
              <a:rPr lang="ru-RU" smtClean="0"/>
              <a:t>У Закон України «Про освіту» внесені доповнення стосовно прав і обовязків здобувачів освіти</a:t>
            </a: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9289B6-50B0-4EA6-9704-1F88CC80D5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-педагогічних працівників</a:t>
            </a: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1B1A74-8CEC-463E-AC0E-FE3E87225AB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7D12A-B3E9-413F-B48E-9B4765C7722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7A8631A-7335-48C0-893F-26F805A53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0429C-204B-4B71-BF83-7763C5FDE51D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944A2-3556-498D-A3EE-96AF28D2A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4C65-B289-439C-A5B3-D9DEC7B2D41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565A6-925C-4FC7-812B-17EB4B8B5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3D404-F59C-4094-845B-F3E48EFC29A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9F41D-1BF5-4C5A-AEC3-32C410BC0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B5ACA-320E-4333-A5A3-9495334F41B6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EA0D9-6739-4EEE-A21B-EAF791F21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85675-4C5D-4EA7-8668-AF599ABDA0EB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C9601-13FA-403F-854D-7A612ABF3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FB003-23D5-4D09-9317-AC4996CE47DA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2BD95-F3EB-4EFC-B549-E12DCD5D1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AD0E2-3014-4209-9FE8-9FE7A6E79EB2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D7466-7C8D-4731-BCDE-84BB927B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EC2A-2F37-40BB-A1C5-A1D9089000A0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3CEF0-A51A-4D62-B83C-EAE3C8216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C11E2-4C4A-460D-9EC1-B7FF784BC0AE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4DC63-1DE7-45E3-A79F-025B9A8BF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46281-44EC-4FB7-B4A5-553A13B64BDB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55450-B448-4FA1-9DE4-FFDD46164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D4C9A0AC-9B13-45B7-97EB-5EA24A74E41A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1AC98271-66D8-41BA-8754-9F6862E87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5" r:id="rId2"/>
    <p:sldLayoutId id="2147484234" r:id="rId3"/>
    <p:sldLayoutId id="2147484233" r:id="rId4"/>
    <p:sldLayoutId id="2147484232" r:id="rId5"/>
    <p:sldLayoutId id="2147484231" r:id="rId6"/>
    <p:sldLayoutId id="2147484230" r:id="rId7"/>
    <p:sldLayoutId id="2147484237" r:id="rId8"/>
    <p:sldLayoutId id="2147484238" r:id="rId9"/>
    <p:sldLayoutId id="2147484229" r:id="rId10"/>
    <p:sldLayoutId id="21474842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0" y="1795463"/>
            <a:ext cx="5722938" cy="18272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Про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</a:rPr>
              <a:t>роботу закладів освіти щодо реалізації вимог Закону України «Про внесення змін до деяких законодавчих актів України щодо протидії </a:t>
            </a:r>
            <a:r>
              <a:rPr lang="uk-UA" sz="2800" dirty="0" err="1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</a:rPr>
              <a:t> (цькуванню)»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221163"/>
            <a:ext cx="3300412" cy="1524000"/>
          </a:xfrm>
        </p:spPr>
        <p:txBody>
          <a:bodyPr rtlCol="0">
            <a:normAutofit fontScale="85000" lnSpcReduction="1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Віцько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О.В.,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uk-UA" dirty="0" smtClean="0"/>
              <a:t>заступник директора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uk-UA" dirty="0" smtClean="0"/>
              <a:t>Департаменту освіти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uk-UA" dirty="0" smtClean="0"/>
              <a:t>Харківської міської ради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Батьки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75" y="2133600"/>
            <a:ext cx="6196013" cy="3603625"/>
          </a:xfrm>
        </p:spPr>
        <p:txBody>
          <a:bodyPr rtlCol="0">
            <a:normAutofit fontScale="3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5100" b="1" dirty="0" err="1" smtClean="0">
                <a:solidFill>
                  <a:schemeClr val="bg2">
                    <a:lumMod val="50000"/>
                  </a:schemeClr>
                </a:solidFill>
              </a:rPr>
              <a:t>мають</a:t>
            </a:r>
            <a:r>
              <a:rPr lang="ru-RU" sz="51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5100" b="1" dirty="0" smtClean="0">
                <a:solidFill>
                  <a:srgbClr val="FF0000"/>
                </a:solidFill>
              </a:rPr>
              <a:t>право: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5100" b="1" dirty="0" err="1" smtClean="0">
                <a:solidFill>
                  <a:srgbClr val="FF0000"/>
                </a:solidFill>
              </a:rPr>
              <a:t>подавати</a:t>
            </a:r>
            <a:r>
              <a:rPr lang="ru-RU" sz="5100" b="1" dirty="0" smtClean="0">
                <a:solidFill>
                  <a:srgbClr val="FF0000"/>
                </a:solidFill>
              </a:rPr>
              <a:t> </a:t>
            </a:r>
            <a:r>
              <a:rPr lang="ru-RU" sz="5100" b="1" dirty="0" err="1">
                <a:solidFill>
                  <a:srgbClr val="FF0000"/>
                </a:solidFill>
              </a:rPr>
              <a:t>керівництв</a:t>
            </a:r>
            <a:r>
              <a:rPr lang="ru-RU" sz="5100" b="1" dirty="0" err="1"/>
              <a:t>у</a:t>
            </a:r>
            <a:r>
              <a:rPr lang="ru-RU" sz="5100" b="1" dirty="0"/>
              <a:t> </a:t>
            </a:r>
            <a:r>
              <a:rPr lang="ru-RU" sz="5100" b="1" dirty="0" err="1"/>
              <a:t>або</a:t>
            </a:r>
            <a:r>
              <a:rPr lang="ru-RU" sz="5100" b="1" dirty="0"/>
              <a:t> </a:t>
            </a:r>
            <a:r>
              <a:rPr lang="ru-RU" sz="5100" b="1" dirty="0" err="1"/>
              <a:t>засновнику</a:t>
            </a:r>
            <a:r>
              <a:rPr lang="ru-RU" sz="5100" b="1" dirty="0"/>
              <a:t> закладу </a:t>
            </a:r>
            <a:r>
              <a:rPr lang="ru-RU" sz="5100" b="1" dirty="0" err="1"/>
              <a:t>освіти</a:t>
            </a:r>
            <a:r>
              <a:rPr lang="ru-RU" sz="5100" b="1" dirty="0"/>
              <a:t> </a:t>
            </a:r>
            <a:r>
              <a:rPr lang="ru-RU" sz="5100" b="1" dirty="0" err="1"/>
              <a:t>заяву</a:t>
            </a:r>
            <a:r>
              <a:rPr lang="ru-RU" sz="5100" b="1" dirty="0"/>
              <a:t> про </a:t>
            </a:r>
            <a:r>
              <a:rPr lang="ru-RU" sz="5100" b="1" dirty="0" err="1"/>
              <a:t>випадки</a:t>
            </a:r>
            <a:r>
              <a:rPr lang="ru-RU" sz="5100" b="1" dirty="0"/>
              <a:t> </a:t>
            </a:r>
            <a:r>
              <a:rPr lang="ru-RU" sz="5100" b="1" dirty="0" err="1"/>
              <a:t>булінгу</a:t>
            </a:r>
            <a:r>
              <a:rPr lang="ru-RU" sz="5100" b="1" dirty="0"/>
              <a:t> (</a:t>
            </a:r>
            <a:r>
              <a:rPr lang="ru-RU" sz="5100" b="1" dirty="0" err="1"/>
              <a:t>цькування</a:t>
            </a:r>
            <a:r>
              <a:rPr lang="ru-RU" sz="5100" b="1" dirty="0"/>
              <a:t>) </a:t>
            </a:r>
            <a:r>
              <a:rPr lang="ru-RU" sz="5100" b="1" dirty="0" err="1"/>
              <a:t>стосовно</a:t>
            </a:r>
            <a:r>
              <a:rPr lang="ru-RU" sz="5100" b="1" dirty="0"/>
              <a:t> </a:t>
            </a:r>
            <a:r>
              <a:rPr lang="ru-RU" sz="5100" b="1" dirty="0" err="1"/>
              <a:t>дитини</a:t>
            </a:r>
            <a:r>
              <a:rPr lang="ru-RU" sz="5100" b="1" dirty="0"/>
              <a:t> </a:t>
            </a:r>
            <a:r>
              <a:rPr lang="ru-RU" sz="5100" b="1" dirty="0" err="1"/>
              <a:t>або</a:t>
            </a:r>
            <a:r>
              <a:rPr lang="ru-RU" sz="5100" b="1" dirty="0"/>
              <a:t> будь-</a:t>
            </a:r>
            <a:r>
              <a:rPr lang="ru-RU" sz="5100" b="1" dirty="0" err="1"/>
              <a:t>якого</a:t>
            </a:r>
            <a:r>
              <a:rPr lang="ru-RU" sz="5100" b="1" dirty="0"/>
              <a:t> </a:t>
            </a:r>
            <a:r>
              <a:rPr lang="ru-RU" sz="5100" b="1" dirty="0" err="1"/>
              <a:t>іншого</a:t>
            </a:r>
            <a:r>
              <a:rPr lang="ru-RU" sz="5100" b="1" dirty="0"/>
              <a:t> </a:t>
            </a:r>
            <a:r>
              <a:rPr lang="ru-RU" sz="5100" b="1" dirty="0" err="1"/>
              <a:t>учасника</a:t>
            </a:r>
            <a:r>
              <a:rPr lang="ru-RU" sz="5100" b="1" dirty="0"/>
              <a:t> </a:t>
            </a:r>
            <a:r>
              <a:rPr lang="ru-RU" sz="5100" b="1" dirty="0" err="1"/>
              <a:t>освітнього</a:t>
            </a:r>
            <a:r>
              <a:rPr lang="ru-RU" sz="5100" b="1" dirty="0"/>
              <a:t> </a:t>
            </a:r>
            <a:r>
              <a:rPr lang="ru-RU" sz="5100" b="1" dirty="0" err="1"/>
              <a:t>процесу</a:t>
            </a:r>
            <a:r>
              <a:rPr lang="ru-RU" sz="5100" b="1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5100" b="1" dirty="0" err="1"/>
              <a:t>вимагати</a:t>
            </a:r>
            <a:r>
              <a:rPr lang="ru-RU" sz="5100" b="1" dirty="0"/>
              <a:t> </a:t>
            </a:r>
            <a:r>
              <a:rPr lang="ru-RU" sz="5100" b="1" dirty="0" err="1"/>
              <a:t>повного</a:t>
            </a:r>
            <a:r>
              <a:rPr lang="ru-RU" sz="5100" b="1" dirty="0"/>
              <a:t> та </a:t>
            </a:r>
            <a:r>
              <a:rPr lang="ru-RU" sz="5100" b="1" dirty="0" err="1"/>
              <a:t>неупередженого</a:t>
            </a:r>
            <a:r>
              <a:rPr lang="ru-RU" sz="5100" b="1" dirty="0"/>
              <a:t> </a:t>
            </a:r>
            <a:r>
              <a:rPr lang="ru-RU" sz="5100" b="1" dirty="0" err="1"/>
              <a:t>розслідування</a:t>
            </a:r>
            <a:r>
              <a:rPr lang="ru-RU" sz="5100" b="1" dirty="0"/>
              <a:t> </a:t>
            </a:r>
            <a:r>
              <a:rPr lang="ru-RU" sz="5100" b="1" dirty="0" err="1"/>
              <a:t>випадків</a:t>
            </a:r>
            <a:r>
              <a:rPr lang="ru-RU" sz="5100" b="1" dirty="0"/>
              <a:t> </a:t>
            </a:r>
            <a:r>
              <a:rPr lang="ru-RU" sz="5100" b="1" dirty="0" err="1"/>
              <a:t>булінгу</a:t>
            </a:r>
            <a:r>
              <a:rPr lang="ru-RU" sz="5100" b="1" dirty="0"/>
              <a:t> (</a:t>
            </a:r>
            <a:r>
              <a:rPr lang="ru-RU" sz="5100" b="1" dirty="0" err="1"/>
              <a:t>цькування</a:t>
            </a:r>
            <a:r>
              <a:rPr lang="ru-RU" sz="5100" b="1" dirty="0"/>
              <a:t>) </a:t>
            </a:r>
            <a:r>
              <a:rPr lang="ru-RU" sz="5100" b="1" dirty="0" err="1"/>
              <a:t>стосовно</a:t>
            </a:r>
            <a:r>
              <a:rPr lang="ru-RU" sz="5100" b="1" dirty="0"/>
              <a:t> </a:t>
            </a:r>
            <a:r>
              <a:rPr lang="ru-RU" sz="5100" b="1" dirty="0" err="1"/>
              <a:t>дитини</a:t>
            </a:r>
            <a:r>
              <a:rPr lang="ru-RU" sz="5100" b="1" dirty="0"/>
              <a:t> </a:t>
            </a:r>
            <a:r>
              <a:rPr lang="ru-RU" sz="5100" b="1" dirty="0" err="1"/>
              <a:t>або</a:t>
            </a:r>
            <a:r>
              <a:rPr lang="ru-RU" sz="5100" b="1" dirty="0"/>
              <a:t> будь-</a:t>
            </a:r>
            <a:r>
              <a:rPr lang="ru-RU" sz="5100" b="1" dirty="0" err="1"/>
              <a:t>якого</a:t>
            </a:r>
            <a:r>
              <a:rPr lang="ru-RU" sz="5100" b="1" dirty="0"/>
              <a:t> </a:t>
            </a:r>
            <a:r>
              <a:rPr lang="ru-RU" sz="5100" b="1" dirty="0" err="1"/>
              <a:t>іншого</a:t>
            </a:r>
            <a:r>
              <a:rPr lang="ru-RU" sz="5100" b="1" dirty="0"/>
              <a:t> </a:t>
            </a:r>
            <a:r>
              <a:rPr lang="ru-RU" sz="5100" b="1" dirty="0" err="1"/>
              <a:t>учасника</a:t>
            </a:r>
            <a:r>
              <a:rPr lang="ru-RU" sz="5100" b="1" dirty="0"/>
              <a:t> </a:t>
            </a:r>
            <a:r>
              <a:rPr lang="ru-RU" sz="5100" b="1" dirty="0" err="1"/>
              <a:t>освітнього</a:t>
            </a:r>
            <a:r>
              <a:rPr lang="ru-RU" sz="5100" b="1" dirty="0"/>
              <a:t> </a:t>
            </a:r>
            <a:r>
              <a:rPr lang="ru-RU" sz="5100" b="1" dirty="0" err="1"/>
              <a:t>процесу</a:t>
            </a:r>
            <a:r>
              <a:rPr lang="ru-RU" sz="5100" b="1" dirty="0" smtClean="0"/>
              <a:t>;</a:t>
            </a:r>
          </a:p>
          <a:p>
            <a:pPr marL="0" indent="0" algn="just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5100" b="1" dirty="0" err="1">
                <a:solidFill>
                  <a:schemeClr val="bg2">
                    <a:lumMod val="50000"/>
                  </a:schemeClr>
                </a:solidFill>
              </a:rPr>
              <a:t>зобов’язані</a:t>
            </a:r>
            <a:r>
              <a:rPr lang="ru-RU" sz="5100" b="1" dirty="0">
                <a:solidFill>
                  <a:schemeClr val="bg2">
                    <a:lumMod val="50000"/>
                  </a:schemeClr>
                </a:solidFill>
              </a:rPr>
              <a:t>: 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5100" b="1" dirty="0" err="1" smtClean="0"/>
              <a:t>сприяти</a:t>
            </a:r>
            <a:r>
              <a:rPr lang="ru-RU" sz="5100" b="1" dirty="0" smtClean="0"/>
              <a:t> </a:t>
            </a:r>
            <a:r>
              <a:rPr lang="ru-RU" sz="5100" b="1" dirty="0" err="1"/>
              <a:t>керівництву</a:t>
            </a:r>
            <a:r>
              <a:rPr lang="ru-RU" sz="5100" b="1" dirty="0"/>
              <a:t> закладу </a:t>
            </a:r>
            <a:r>
              <a:rPr lang="ru-RU" sz="5100" b="1" dirty="0" err="1"/>
              <a:t>освіти</a:t>
            </a:r>
            <a:r>
              <a:rPr lang="ru-RU" sz="5100" b="1" dirty="0"/>
              <a:t> у </a:t>
            </a:r>
            <a:r>
              <a:rPr lang="ru-RU" sz="5100" b="1" dirty="0" err="1"/>
              <a:t>проведенні</a:t>
            </a:r>
            <a:r>
              <a:rPr lang="ru-RU" sz="5100" b="1" dirty="0"/>
              <a:t> </a:t>
            </a:r>
            <a:r>
              <a:rPr lang="ru-RU" sz="5100" b="1" dirty="0" err="1"/>
              <a:t>розслідування</a:t>
            </a:r>
            <a:r>
              <a:rPr lang="ru-RU" sz="5100" b="1" dirty="0"/>
              <a:t> </a:t>
            </a:r>
            <a:r>
              <a:rPr lang="ru-RU" sz="5100" b="1" dirty="0" err="1"/>
              <a:t>щодо</a:t>
            </a:r>
            <a:r>
              <a:rPr lang="ru-RU" sz="5100" b="1" dirty="0"/>
              <a:t> </a:t>
            </a:r>
            <a:r>
              <a:rPr lang="ru-RU" sz="5100" b="1" dirty="0" err="1"/>
              <a:t>випадків</a:t>
            </a:r>
            <a:r>
              <a:rPr lang="ru-RU" sz="5100" b="1" dirty="0"/>
              <a:t> </a:t>
            </a:r>
            <a:r>
              <a:rPr lang="ru-RU" sz="5100" b="1" dirty="0" err="1"/>
              <a:t>булінгу</a:t>
            </a:r>
            <a:r>
              <a:rPr lang="ru-RU" sz="5100" b="1" dirty="0"/>
              <a:t> (</a:t>
            </a:r>
            <a:r>
              <a:rPr lang="ru-RU" sz="5100" b="1" dirty="0" err="1"/>
              <a:t>цькування</a:t>
            </a:r>
            <a:r>
              <a:rPr lang="ru-RU" sz="5100" b="1" dirty="0"/>
              <a:t>);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5100" b="1" dirty="0" err="1">
                <a:solidFill>
                  <a:srgbClr val="FF0000"/>
                </a:solidFill>
              </a:rPr>
              <a:t>виконувати</a:t>
            </a:r>
            <a:r>
              <a:rPr lang="ru-RU" sz="5100" b="1" dirty="0">
                <a:solidFill>
                  <a:srgbClr val="FF0000"/>
                </a:solidFill>
              </a:rPr>
              <a:t> </a:t>
            </a:r>
            <a:r>
              <a:rPr lang="ru-RU" sz="5100" b="1" dirty="0" err="1">
                <a:solidFill>
                  <a:srgbClr val="FF0000"/>
                </a:solidFill>
              </a:rPr>
              <a:t>рішення</a:t>
            </a:r>
            <a:r>
              <a:rPr lang="ru-RU" sz="5100" b="1" dirty="0">
                <a:solidFill>
                  <a:srgbClr val="FF0000"/>
                </a:solidFill>
              </a:rPr>
              <a:t> </a:t>
            </a:r>
            <a:r>
              <a:rPr lang="ru-RU" sz="5100" b="1" dirty="0"/>
              <a:t>та </a:t>
            </a:r>
            <a:r>
              <a:rPr lang="ru-RU" sz="5100" b="1" dirty="0" err="1"/>
              <a:t>рекомендації</a:t>
            </a:r>
            <a:r>
              <a:rPr lang="ru-RU" sz="5100" b="1" dirty="0"/>
              <a:t> </a:t>
            </a:r>
            <a:r>
              <a:rPr lang="ru-RU" sz="5100" b="1" dirty="0" err="1"/>
              <a:t>комісії</a:t>
            </a:r>
            <a:r>
              <a:rPr lang="ru-RU" sz="5100" b="1" dirty="0"/>
              <a:t> з </a:t>
            </a:r>
            <a:r>
              <a:rPr lang="ru-RU" sz="5100" b="1" dirty="0" err="1"/>
              <a:t>розгляду</a:t>
            </a:r>
            <a:r>
              <a:rPr lang="ru-RU" sz="5100" b="1" dirty="0"/>
              <a:t> </a:t>
            </a:r>
            <a:r>
              <a:rPr lang="ru-RU" sz="5100" b="1" dirty="0" err="1"/>
              <a:t>випадків</a:t>
            </a:r>
            <a:r>
              <a:rPr lang="ru-RU" sz="5100" b="1" dirty="0"/>
              <a:t> </a:t>
            </a:r>
            <a:r>
              <a:rPr lang="ru-RU" sz="5100" b="1" dirty="0" err="1"/>
              <a:t>булінгу</a:t>
            </a:r>
            <a:r>
              <a:rPr lang="ru-RU" sz="5100" b="1" dirty="0"/>
              <a:t> (</a:t>
            </a:r>
            <a:r>
              <a:rPr lang="ru-RU" sz="5100" b="1" dirty="0" err="1"/>
              <a:t>цькування</a:t>
            </a:r>
            <a:r>
              <a:rPr lang="ru-RU" sz="5100" b="1" dirty="0"/>
              <a:t>) в </a:t>
            </a:r>
            <a:r>
              <a:rPr lang="ru-RU" sz="5100" b="1" dirty="0" err="1"/>
              <a:t>закладі</a:t>
            </a:r>
            <a:r>
              <a:rPr lang="ru-RU" sz="5100" b="1" dirty="0"/>
              <a:t> </a:t>
            </a:r>
            <a:r>
              <a:rPr lang="ru-RU" sz="5100" b="1" dirty="0" err="1" smtClean="0"/>
              <a:t>освіти</a:t>
            </a:r>
            <a:r>
              <a:rPr lang="ru-RU" sz="5100" b="1" dirty="0" smtClean="0"/>
              <a:t>.</a:t>
            </a:r>
            <a:endParaRPr lang="ru-RU" sz="5100" b="1" dirty="0"/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17563"/>
            <a:ext cx="8388350" cy="12017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err="1">
                <a:solidFill>
                  <a:schemeClr val="tx2">
                    <a:lumMod val="75000"/>
                  </a:schemeClr>
                </a:solidFill>
              </a:rPr>
              <a:t>Психологічна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 служба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та </a:t>
            </a:r>
            <a:r>
              <a:rPr lang="ru-RU" sz="3200" dirty="0" err="1">
                <a:solidFill>
                  <a:schemeClr val="tx2">
                    <a:lumMod val="75000"/>
                  </a:schemeClr>
                </a:solidFill>
              </a:rPr>
              <a:t>соціально-педагогічний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 патронаж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2420938"/>
            <a:ext cx="6904038" cy="3302000"/>
          </a:xfrm>
        </p:spPr>
        <p:txBody>
          <a:bodyPr rtlCol="0">
            <a:normAutofit fontScale="850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dirty="0" err="1"/>
              <a:t>Соціально-педагогічний</a:t>
            </a:r>
            <a:r>
              <a:rPr lang="ru-RU" dirty="0"/>
              <a:t> патронаж у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закладів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сім’ї</a:t>
            </a:r>
            <a:r>
              <a:rPr lang="ru-RU" dirty="0"/>
              <a:t> і </a:t>
            </a:r>
            <a:r>
              <a:rPr lang="ru-RU" dirty="0" err="1"/>
              <a:t>суспільства</a:t>
            </a:r>
            <a:r>
              <a:rPr lang="ru-RU" dirty="0"/>
              <a:t> у </a:t>
            </a:r>
            <a:r>
              <a:rPr lang="ru-RU" dirty="0" err="1"/>
              <a:t>вихованні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адаптації</a:t>
            </a:r>
            <a:r>
              <a:rPr lang="ru-RU" dirty="0"/>
              <a:t> до умов </a:t>
            </a:r>
            <a:r>
              <a:rPr lang="ru-RU" dirty="0" err="1"/>
              <a:t>соціального</a:t>
            </a:r>
            <a:r>
              <a:rPr lang="ru-RU" dirty="0"/>
              <a:t> </a:t>
            </a:r>
            <a:r>
              <a:rPr lang="ru-RU" dirty="0" err="1"/>
              <a:t>середовища</a:t>
            </a:r>
            <a:r>
              <a:rPr lang="ru-RU" dirty="0"/>
              <a:t>, </a:t>
            </a:r>
            <a:r>
              <a:rPr lang="ru-RU" b="1" dirty="0" err="1">
                <a:solidFill>
                  <a:srgbClr val="FF0000"/>
                </a:solidFill>
              </a:rPr>
              <a:t>забезпечує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профілактику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запобігання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булінгу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цькуванню</a:t>
            </a:r>
            <a:r>
              <a:rPr lang="ru-RU" b="1" dirty="0">
                <a:solidFill>
                  <a:srgbClr val="FF0000"/>
                </a:solidFill>
              </a:rPr>
              <a:t>),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консультативної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батькам, </a:t>
            </a:r>
            <a:r>
              <a:rPr lang="ru-RU" dirty="0" err="1"/>
              <a:t>психологічного</a:t>
            </a:r>
            <a:r>
              <a:rPr lang="ru-RU" dirty="0"/>
              <a:t> </a:t>
            </a:r>
            <a:r>
              <a:rPr lang="ru-RU" dirty="0" err="1"/>
              <a:t>супроводу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постраждали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), стали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свідками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вчинили </a:t>
            </a:r>
            <a:r>
              <a:rPr lang="ru-RU" dirty="0" err="1"/>
              <a:t>булінг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). </a:t>
            </a: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Соціально-педагогічний</a:t>
            </a:r>
            <a:r>
              <a:rPr lang="ru-RU" dirty="0" smtClean="0"/>
              <a:t> </a:t>
            </a:r>
            <a:r>
              <a:rPr lang="ru-RU" dirty="0"/>
              <a:t>патронаж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соціальними</a:t>
            </a:r>
            <a:r>
              <a:rPr lang="ru-RU" dirty="0"/>
              <a:t> педагогами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692150"/>
            <a:ext cx="7775575" cy="3603625"/>
          </a:xfrm>
        </p:spPr>
        <p:txBody>
          <a:bodyPr rtlCol="0"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Булінг</a:t>
            </a: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(</a:t>
            </a:r>
            <a:r>
              <a:rPr lang="ru-RU" sz="28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цькування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</a:t>
            </a:r>
            <a:r>
              <a:rPr lang="ru-RU" sz="2800" dirty="0" smtClean="0"/>
              <a:t>- </a:t>
            </a:r>
            <a:r>
              <a:rPr lang="ru-RU" sz="2800" dirty="0" err="1"/>
              <a:t>діяння</a:t>
            </a:r>
            <a:r>
              <a:rPr lang="ru-RU" sz="2800" dirty="0"/>
              <a:t> </a:t>
            </a:r>
            <a:r>
              <a:rPr lang="ru-RU" sz="2800" dirty="0" err="1"/>
              <a:t>учасників</a:t>
            </a:r>
            <a:r>
              <a:rPr lang="ru-RU" sz="2800" dirty="0"/>
              <a:t> </a:t>
            </a:r>
            <a:r>
              <a:rPr lang="ru-RU" sz="2800" dirty="0" err="1"/>
              <a:t>освітнього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полягають</a:t>
            </a:r>
            <a:r>
              <a:rPr lang="ru-RU" sz="2800" dirty="0"/>
              <a:t> у </a:t>
            </a:r>
            <a:r>
              <a:rPr lang="ru-RU" sz="2800" dirty="0" err="1"/>
              <a:t>психологічному</a:t>
            </a:r>
            <a:r>
              <a:rPr lang="ru-RU" sz="2800" dirty="0"/>
              <a:t>, </a:t>
            </a:r>
            <a:r>
              <a:rPr lang="ru-RU" sz="2800" dirty="0" err="1"/>
              <a:t>фізичному</a:t>
            </a:r>
            <a:r>
              <a:rPr lang="ru-RU" sz="2800" dirty="0"/>
              <a:t>, </a:t>
            </a:r>
            <a:r>
              <a:rPr lang="ru-RU" sz="2800" dirty="0" err="1"/>
              <a:t>економічному</a:t>
            </a:r>
            <a:r>
              <a:rPr lang="ru-RU" sz="2800" dirty="0"/>
              <a:t>, сексуальному </a:t>
            </a:r>
            <a:r>
              <a:rPr lang="ru-RU" sz="2800" dirty="0" err="1"/>
              <a:t>насильстві</a:t>
            </a:r>
            <a:r>
              <a:rPr lang="ru-RU" sz="2800" dirty="0"/>
              <a:t>, у тому </a:t>
            </a:r>
            <a:r>
              <a:rPr lang="ru-RU" sz="2800" dirty="0" err="1"/>
              <a:t>числі</a:t>
            </a:r>
            <a:r>
              <a:rPr lang="ru-RU" sz="2800" dirty="0"/>
              <a:t>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застосуванням</a:t>
            </a:r>
            <a:r>
              <a:rPr lang="ru-RU" sz="2800" dirty="0"/>
              <a:t> </a:t>
            </a:r>
            <a:r>
              <a:rPr lang="ru-RU" sz="2800" dirty="0" err="1"/>
              <a:t>засобів</a:t>
            </a:r>
            <a:r>
              <a:rPr lang="ru-RU" sz="2800" dirty="0"/>
              <a:t> </a:t>
            </a:r>
            <a:r>
              <a:rPr lang="ru-RU" sz="2800" dirty="0" err="1"/>
              <a:t>електронних</a:t>
            </a:r>
            <a:r>
              <a:rPr lang="ru-RU" sz="2800" dirty="0"/>
              <a:t> </a:t>
            </a:r>
            <a:r>
              <a:rPr lang="ru-RU" sz="2800" dirty="0" err="1"/>
              <a:t>комунікацій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вчиняються</a:t>
            </a:r>
            <a:r>
              <a:rPr lang="ru-RU" sz="2800" dirty="0"/>
              <a:t> </a:t>
            </a:r>
            <a:r>
              <a:rPr lang="ru-RU" sz="2800" dirty="0" err="1"/>
              <a:t>стосовно</a:t>
            </a:r>
            <a:r>
              <a:rPr lang="ru-RU" sz="2800" dirty="0"/>
              <a:t> </a:t>
            </a:r>
            <a:r>
              <a:rPr lang="ru-RU" sz="2800" dirty="0" err="1"/>
              <a:t>малолітньої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неповнолітньої</a:t>
            </a:r>
            <a:r>
              <a:rPr lang="ru-RU" sz="2800" dirty="0"/>
              <a:t> особи </a:t>
            </a:r>
            <a:r>
              <a:rPr lang="ru-RU" sz="2800" dirty="0" err="1"/>
              <a:t>або</a:t>
            </a:r>
            <a:r>
              <a:rPr lang="ru-RU" sz="2800" dirty="0"/>
              <a:t> такою особою </a:t>
            </a:r>
            <a:r>
              <a:rPr lang="ru-RU" sz="2800" dirty="0" err="1"/>
              <a:t>стосовно</a:t>
            </a:r>
            <a:r>
              <a:rPr lang="ru-RU" sz="2800" dirty="0"/>
              <a:t> </a:t>
            </a:r>
            <a:r>
              <a:rPr lang="ru-RU" sz="2800" dirty="0" err="1"/>
              <a:t>інших</a:t>
            </a:r>
            <a:r>
              <a:rPr lang="ru-RU" sz="2800" dirty="0"/>
              <a:t> </a:t>
            </a:r>
            <a:r>
              <a:rPr lang="ru-RU" sz="2800" dirty="0" err="1"/>
              <a:t>учасників</a:t>
            </a:r>
            <a:r>
              <a:rPr lang="ru-RU" sz="2800" dirty="0"/>
              <a:t> </a:t>
            </a:r>
            <a:r>
              <a:rPr lang="ru-RU" sz="2800" dirty="0" err="1"/>
              <a:t>освітнього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, </a:t>
            </a:r>
            <a:r>
              <a:rPr lang="ru-RU" sz="2800" dirty="0" err="1"/>
              <a:t>внаслідок</a:t>
            </a:r>
            <a:r>
              <a:rPr lang="ru-RU" sz="2800" dirty="0"/>
              <a:t> </a:t>
            </a:r>
            <a:r>
              <a:rPr lang="ru-RU" sz="2800" dirty="0" err="1"/>
              <a:t>чого</a:t>
            </a:r>
            <a:r>
              <a:rPr lang="ru-RU" sz="2800" dirty="0"/>
              <a:t> </a:t>
            </a:r>
            <a:r>
              <a:rPr lang="ru-RU" sz="3200" dirty="0">
                <a:solidFill>
                  <a:srgbClr val="FF0000"/>
                </a:solidFill>
              </a:rPr>
              <a:t>могла бути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була</a:t>
            </a:r>
            <a:r>
              <a:rPr lang="ru-RU" sz="2800" dirty="0"/>
              <a:t> </a:t>
            </a:r>
            <a:r>
              <a:rPr lang="ru-RU" sz="2800" dirty="0" err="1"/>
              <a:t>заподіяна</a:t>
            </a:r>
            <a:r>
              <a:rPr lang="ru-RU" sz="2800" dirty="0"/>
              <a:t> шкода </a:t>
            </a:r>
            <a:r>
              <a:rPr lang="ru-RU" sz="2800" dirty="0" err="1"/>
              <a:t>психічному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фізичному</a:t>
            </a:r>
            <a:r>
              <a:rPr lang="ru-RU" sz="2800" dirty="0"/>
              <a:t> </a:t>
            </a:r>
            <a:r>
              <a:rPr lang="ru-RU" sz="2800" dirty="0" err="1"/>
              <a:t>здоров’ю</a:t>
            </a:r>
            <a:r>
              <a:rPr lang="ru-RU" sz="2800" dirty="0"/>
              <a:t> </a:t>
            </a:r>
            <a:r>
              <a:rPr lang="ru-RU" sz="2800" dirty="0" err="1"/>
              <a:t>потерпілого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</a:rPr>
              <a:t>Закон України «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Про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внесення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змін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                      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до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деяких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законодавчих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актів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України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щодо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протидії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3100" dirty="0" err="1">
                <a:solidFill>
                  <a:schemeClr val="tx2">
                    <a:lumMod val="75000"/>
                  </a:schemeClr>
                </a:solidFill>
              </a:rPr>
              <a:t>цькуванню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</a:rPr>
              <a:t>)»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450" y="2249488"/>
            <a:ext cx="7777163" cy="4324350"/>
          </a:xfrm>
        </p:spPr>
        <p:txBody>
          <a:bodyPr rtlCol="0"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uk-U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Внесені зміни до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uk-UA" dirty="0" smtClean="0"/>
              <a:t>Кодексу України про адміністративні правопорушення;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uk-UA" dirty="0" smtClean="0"/>
              <a:t>Закону України «Про освіту».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Кодекс України </a:t>
            </a:r>
            <a:br>
              <a:rPr lang="uk-UA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про адміністративні правопорушення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482" name="Picture 3" descr="C:\Users\пк2\Desktop\Без имени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51025" y="2119313"/>
            <a:ext cx="5421313" cy="360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0" name="Прямоугольник 8"/>
          <p:cNvSpPr>
            <a:spLocks noChangeArrowheads="1"/>
          </p:cNvSpPr>
          <p:nvPr/>
        </p:nvSpPr>
        <p:spPr bwMode="auto">
          <a:xfrm>
            <a:off x="2290763" y="692150"/>
            <a:ext cx="457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Типові ознаки </a:t>
            </a:r>
            <a:br>
              <a:rPr lang="ru-RU" sz="2400" b="1">
                <a:solidFill>
                  <a:srgbClr val="FF0000"/>
                </a:solidFill>
              </a:rPr>
            </a:br>
            <a:r>
              <a:rPr lang="ru-RU" sz="2400" b="1">
                <a:solidFill>
                  <a:srgbClr val="FF0000"/>
                </a:solidFill>
              </a:rPr>
              <a:t>булінгу (цькування)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7238" y="765175"/>
            <a:ext cx="10298113" cy="16144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err="1" smtClean="0">
                <a:solidFill>
                  <a:schemeClr val="bg2">
                    <a:lumMod val="50000"/>
                  </a:schemeClr>
                </a:solidFill>
              </a:rPr>
              <a:t>Обо</a:t>
            </a:r>
            <a:r>
              <a:rPr lang="ru-RU" sz="2700" b="1" dirty="0" err="1">
                <a:solidFill>
                  <a:schemeClr val="bg2">
                    <a:lumMod val="50000"/>
                  </a:schemeClr>
                </a:solidFill>
              </a:rPr>
              <a:t>в’яз</a:t>
            </a:r>
            <a:r>
              <a:rPr lang="ru-RU" sz="2700" b="1" dirty="0" err="1" smtClean="0">
                <a:solidFill>
                  <a:schemeClr val="bg2">
                    <a:lumMod val="50000"/>
                  </a:schemeClr>
                </a:solidFill>
              </a:rPr>
              <a:t>ки</a:t>
            </a: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700" b="1" dirty="0" err="1" smtClean="0">
                <a:solidFill>
                  <a:schemeClr val="bg2">
                    <a:lumMod val="50000"/>
                  </a:schemeClr>
                </a:solidFill>
              </a:rPr>
              <a:t>керівника</a:t>
            </a: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</a:rPr>
              <a:t> закладу </a:t>
            </a:r>
            <a:r>
              <a:rPr lang="ru-RU" sz="2700" b="1" dirty="0" err="1">
                <a:solidFill>
                  <a:schemeClr val="bg2">
                    <a:lumMod val="50000"/>
                  </a:schemeClr>
                </a:solidFill>
              </a:rPr>
              <a:t>освіти</a:t>
            </a:r>
            <a:r>
              <a:rPr lang="ru-RU" sz="2700" b="1" dirty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2700" dirty="0" smtClean="0"/>
              <a:t>                            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200" i="1" dirty="0" smtClean="0"/>
              <a:t>(</a:t>
            </a:r>
            <a:r>
              <a:rPr lang="ru-RU" sz="2200" i="1" dirty="0" err="1" smtClean="0"/>
              <a:t>стаття</a:t>
            </a:r>
            <a:r>
              <a:rPr lang="ru-RU" sz="2200" i="1" dirty="0" smtClean="0"/>
              <a:t> 26 Закону </a:t>
            </a:r>
            <a:r>
              <a:rPr lang="ru-RU" sz="2200" i="1" dirty="0" err="1" smtClean="0"/>
              <a:t>України</a:t>
            </a:r>
            <a:r>
              <a:rPr lang="ru-RU" sz="2200" i="1" dirty="0" smtClean="0"/>
              <a:t> «Про </a:t>
            </a:r>
            <a:r>
              <a:rPr lang="ru-RU" sz="2200" i="1" dirty="0" err="1" smtClean="0"/>
              <a:t>освіту</a:t>
            </a:r>
            <a:r>
              <a:rPr lang="ru-RU" sz="2200" i="1" dirty="0" smtClean="0"/>
              <a:t>»)</a:t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sz="2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1700213"/>
            <a:ext cx="7488238" cy="4022725"/>
          </a:xfrm>
        </p:spPr>
        <p:txBody>
          <a:bodyPr rtlCol="0">
            <a:normAutofit fontScale="250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uk-UA" sz="5600" b="1" dirty="0"/>
              <a:t>1</a:t>
            </a:r>
            <a:r>
              <a:rPr lang="uk-UA" sz="6400" b="1" dirty="0"/>
              <a:t>. Затвердження і оприлюднення плану заходів, </a:t>
            </a:r>
            <a:r>
              <a:rPr lang="ru-RU" sz="6400" b="1" dirty="0" err="1"/>
              <a:t>спрямованих</a:t>
            </a:r>
            <a:r>
              <a:rPr lang="ru-RU" sz="6400" b="1" dirty="0"/>
              <a:t> на </a:t>
            </a:r>
            <a:r>
              <a:rPr lang="ru-RU" sz="6400" b="1" dirty="0" err="1"/>
              <a:t>запобігання</a:t>
            </a:r>
            <a:r>
              <a:rPr lang="ru-RU" sz="6400" b="1" dirty="0"/>
              <a:t> та </a:t>
            </a:r>
            <a:r>
              <a:rPr lang="ru-RU" sz="6400" b="1" dirty="0" err="1"/>
              <a:t>протидію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цькуванню</a:t>
            </a:r>
            <a:r>
              <a:rPr lang="ru-RU" sz="6400" b="1" dirty="0"/>
              <a:t>) 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uk-UA" sz="6400" b="1" dirty="0"/>
              <a:t>2.</a:t>
            </a:r>
            <a:r>
              <a:rPr lang="ru-RU" sz="6400" b="1" dirty="0"/>
              <a:t> </a:t>
            </a:r>
            <a:r>
              <a:rPr lang="ru-RU" sz="6400" b="1" dirty="0" err="1"/>
              <a:t>Розгляд</a:t>
            </a:r>
            <a:r>
              <a:rPr lang="ru-RU" sz="6400" b="1" dirty="0"/>
              <a:t>  </a:t>
            </a:r>
            <a:r>
              <a:rPr lang="ru-RU" sz="6400" b="1" dirty="0" err="1"/>
              <a:t>заяв</a:t>
            </a:r>
            <a:r>
              <a:rPr lang="ru-RU" sz="6400" b="1" dirty="0"/>
              <a:t> про </a:t>
            </a:r>
            <a:r>
              <a:rPr lang="ru-RU" sz="6400" b="1" dirty="0" err="1"/>
              <a:t>випадки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цькування</a:t>
            </a:r>
            <a:r>
              <a:rPr lang="ru-RU" sz="6400" b="1" dirty="0"/>
              <a:t>) 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6400" b="1" dirty="0"/>
              <a:t>3. </a:t>
            </a:r>
            <a:r>
              <a:rPr lang="ru-RU" sz="6400" b="1" dirty="0" err="1"/>
              <a:t>Видання</a:t>
            </a:r>
            <a:r>
              <a:rPr lang="ru-RU" sz="6400" b="1" dirty="0"/>
              <a:t> наказу про </a:t>
            </a:r>
            <a:r>
              <a:rPr lang="ru-RU" sz="6400" b="1" dirty="0" err="1"/>
              <a:t>проведення</a:t>
            </a:r>
            <a:r>
              <a:rPr lang="ru-RU" sz="6400" b="1" dirty="0"/>
              <a:t> </a:t>
            </a:r>
            <a:r>
              <a:rPr lang="ru-RU" sz="6400" b="1" dirty="0" err="1" smtClean="0"/>
              <a:t>розслідування</a:t>
            </a:r>
            <a:endParaRPr lang="ru-RU" sz="64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6400" b="1" dirty="0"/>
              <a:t>4. </a:t>
            </a:r>
            <a:r>
              <a:rPr lang="ru-RU" sz="6400" b="1" dirty="0" err="1"/>
              <a:t>Скликання</a:t>
            </a:r>
            <a:r>
              <a:rPr lang="ru-RU" sz="6400" b="1" dirty="0"/>
              <a:t> </a:t>
            </a:r>
            <a:r>
              <a:rPr lang="ru-RU" sz="6400" b="1" dirty="0" err="1"/>
              <a:t>засідання</a:t>
            </a:r>
            <a:r>
              <a:rPr lang="ru-RU" sz="6400" b="1" dirty="0"/>
              <a:t> </a:t>
            </a:r>
            <a:r>
              <a:rPr lang="ru-RU" sz="6400" b="1" dirty="0" err="1"/>
              <a:t>комісії</a:t>
            </a:r>
            <a:r>
              <a:rPr lang="ru-RU" sz="6400" b="1" dirty="0"/>
              <a:t> з </a:t>
            </a:r>
            <a:r>
              <a:rPr lang="ru-RU" sz="6400" b="1" dirty="0" err="1"/>
              <a:t>розгляду</a:t>
            </a:r>
            <a:r>
              <a:rPr lang="ru-RU" sz="6400" b="1" dirty="0"/>
              <a:t> </a:t>
            </a:r>
            <a:r>
              <a:rPr lang="ru-RU" sz="6400" b="1" dirty="0" err="1"/>
              <a:t>випадків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цькування</a:t>
            </a:r>
            <a:r>
              <a:rPr lang="ru-RU" sz="6400" b="1" dirty="0"/>
              <a:t>) </a:t>
            </a:r>
            <a:endParaRPr lang="ru-RU" sz="64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uk-UA" sz="6400" b="1" dirty="0"/>
              <a:t>5.</a:t>
            </a:r>
            <a:r>
              <a:rPr lang="ru-RU" sz="6400" b="1" dirty="0"/>
              <a:t> </a:t>
            </a:r>
            <a:r>
              <a:rPr lang="ru-RU" sz="6400" b="1" dirty="0" err="1"/>
              <a:t>Вжиття</a:t>
            </a:r>
            <a:r>
              <a:rPr lang="ru-RU" sz="6400" b="1" dirty="0"/>
              <a:t> </a:t>
            </a:r>
            <a:r>
              <a:rPr lang="ru-RU" sz="6400" b="1" dirty="0" err="1"/>
              <a:t>відповідних</a:t>
            </a:r>
            <a:r>
              <a:rPr lang="ru-RU" sz="6400" b="1" dirty="0"/>
              <a:t> </a:t>
            </a:r>
            <a:r>
              <a:rPr lang="ru-RU" sz="6400" b="1" dirty="0" err="1"/>
              <a:t>заходів</a:t>
            </a:r>
            <a:r>
              <a:rPr lang="ru-RU" sz="6400" b="1" dirty="0"/>
              <a:t> </a:t>
            </a:r>
            <a:r>
              <a:rPr lang="ru-RU" sz="6400" b="1" dirty="0" err="1" smtClean="0"/>
              <a:t>реагування</a:t>
            </a: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6400" b="1" dirty="0"/>
              <a:t>6.Забезпечення </a:t>
            </a:r>
            <a:r>
              <a:rPr lang="ru-RU" sz="6400" b="1" dirty="0" err="1"/>
              <a:t>виконання</a:t>
            </a:r>
            <a:r>
              <a:rPr lang="ru-RU" sz="6400" b="1" dirty="0"/>
              <a:t> </a:t>
            </a:r>
            <a:r>
              <a:rPr lang="ru-RU" sz="6400" b="1" dirty="0" err="1"/>
              <a:t>заходів</a:t>
            </a:r>
            <a:r>
              <a:rPr lang="ru-RU" sz="6400" b="1" dirty="0"/>
              <a:t> для </a:t>
            </a:r>
            <a:r>
              <a:rPr lang="ru-RU" sz="6400" b="1" dirty="0" err="1"/>
              <a:t>надання</a:t>
            </a:r>
            <a:r>
              <a:rPr lang="ru-RU" sz="6400" b="1" dirty="0"/>
              <a:t> </a:t>
            </a:r>
            <a:r>
              <a:rPr lang="ru-RU" sz="6400" b="1" dirty="0" err="1"/>
              <a:t>соціальних</a:t>
            </a:r>
            <a:r>
              <a:rPr lang="ru-RU" sz="6400" b="1" dirty="0"/>
              <a:t> та психолого-</a:t>
            </a:r>
            <a:r>
              <a:rPr lang="ru-RU" sz="6400" b="1" dirty="0" err="1"/>
              <a:t>педагогічних</a:t>
            </a:r>
            <a:r>
              <a:rPr lang="ru-RU" sz="6400" b="1" dirty="0"/>
              <a:t> </a:t>
            </a:r>
            <a:r>
              <a:rPr lang="ru-RU" sz="6400" b="1" dirty="0" err="1"/>
              <a:t>послуг</a:t>
            </a:r>
            <a:r>
              <a:rPr lang="ru-RU" sz="6400" b="1" dirty="0"/>
              <a:t> </a:t>
            </a:r>
            <a:r>
              <a:rPr lang="ru-RU" sz="6400" b="1" dirty="0" err="1"/>
              <a:t>здобувачам</a:t>
            </a:r>
            <a:r>
              <a:rPr lang="ru-RU" sz="6400" b="1" dirty="0"/>
              <a:t> </a:t>
            </a:r>
            <a:r>
              <a:rPr lang="ru-RU" sz="6400" b="1" dirty="0" err="1"/>
              <a:t>освіти</a:t>
            </a:r>
            <a:r>
              <a:rPr lang="ru-RU" sz="6400" b="1" dirty="0"/>
              <a:t>, </a:t>
            </a:r>
            <a:r>
              <a:rPr lang="ru-RU" sz="6400" b="1" dirty="0" err="1"/>
              <a:t>які</a:t>
            </a:r>
            <a:r>
              <a:rPr lang="ru-RU" sz="6400" b="1" dirty="0"/>
              <a:t> вчинили </a:t>
            </a:r>
            <a:r>
              <a:rPr lang="ru-RU" sz="6400" b="1" dirty="0" err="1"/>
              <a:t>булінг</a:t>
            </a:r>
            <a:r>
              <a:rPr lang="ru-RU" sz="6400" b="1" dirty="0"/>
              <a:t>, стали </a:t>
            </a:r>
            <a:r>
              <a:rPr lang="ru-RU" sz="6400" b="1" dirty="0" err="1"/>
              <a:t>його</a:t>
            </a:r>
            <a:r>
              <a:rPr lang="ru-RU" sz="6400" b="1" dirty="0"/>
              <a:t> </a:t>
            </a:r>
            <a:r>
              <a:rPr lang="ru-RU" sz="6400" b="1" dirty="0" err="1"/>
              <a:t>свідками</a:t>
            </a:r>
            <a:r>
              <a:rPr lang="ru-RU" sz="6400" b="1" dirty="0"/>
              <a:t> </a:t>
            </a:r>
            <a:r>
              <a:rPr lang="ru-RU" sz="6400" b="1" dirty="0" err="1"/>
              <a:t>або</a:t>
            </a:r>
            <a:r>
              <a:rPr lang="ru-RU" sz="6400" b="1" dirty="0"/>
              <a:t> </a:t>
            </a:r>
            <a:r>
              <a:rPr lang="ru-RU" sz="6400" b="1" dirty="0" err="1"/>
              <a:t>постраждали</a:t>
            </a:r>
            <a:r>
              <a:rPr lang="ru-RU" sz="6400" b="1" dirty="0"/>
              <a:t> </a:t>
            </a:r>
            <a:r>
              <a:rPr lang="ru-RU" sz="6400" b="1" dirty="0" err="1"/>
              <a:t>від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цькування</a:t>
            </a:r>
            <a:r>
              <a:rPr lang="ru-RU" sz="6400" b="1" dirty="0" smtClean="0"/>
              <a:t>);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b="1" dirty="0"/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sz="6400" b="1" dirty="0"/>
              <a:t>7. </a:t>
            </a:r>
            <a:r>
              <a:rPr lang="ru-RU" sz="6400" b="1" dirty="0" err="1"/>
              <a:t>Повідомлення</a:t>
            </a:r>
            <a:r>
              <a:rPr lang="ru-RU" sz="6400" b="1" dirty="0"/>
              <a:t> </a:t>
            </a:r>
            <a:r>
              <a:rPr lang="ru-RU" sz="6400" b="1" dirty="0" err="1"/>
              <a:t>уповноваженим</a:t>
            </a:r>
            <a:r>
              <a:rPr lang="ru-RU" sz="6400" b="1" dirty="0"/>
              <a:t> </a:t>
            </a:r>
            <a:r>
              <a:rPr lang="ru-RU" sz="6400" b="1" dirty="0" err="1"/>
              <a:t>підрозділам</a:t>
            </a:r>
            <a:r>
              <a:rPr lang="ru-RU" sz="6400" b="1" dirty="0"/>
              <a:t> </a:t>
            </a:r>
            <a:r>
              <a:rPr lang="ru-RU" sz="6400" b="1" dirty="0" err="1"/>
              <a:t>органів</a:t>
            </a:r>
            <a:r>
              <a:rPr lang="ru-RU" sz="6400" b="1" dirty="0"/>
              <a:t> </a:t>
            </a:r>
            <a:r>
              <a:rPr lang="ru-RU" sz="6400" b="1" dirty="0" err="1"/>
              <a:t>Національної</a:t>
            </a:r>
            <a:r>
              <a:rPr lang="ru-RU" sz="6400" b="1" dirty="0"/>
              <a:t> </a:t>
            </a:r>
            <a:r>
              <a:rPr lang="ru-RU" sz="6400" b="1" dirty="0" err="1"/>
              <a:t>поліції</a:t>
            </a:r>
            <a:r>
              <a:rPr lang="ru-RU" sz="6400" b="1" dirty="0"/>
              <a:t> </a:t>
            </a:r>
            <a:r>
              <a:rPr lang="ru-RU" sz="6400" b="1" dirty="0" err="1"/>
              <a:t>України</a:t>
            </a:r>
            <a:r>
              <a:rPr lang="ru-RU" sz="6400" b="1" dirty="0"/>
              <a:t> та </a:t>
            </a:r>
            <a:r>
              <a:rPr lang="ru-RU" sz="6400" b="1" dirty="0" err="1"/>
              <a:t>службі</a:t>
            </a:r>
            <a:r>
              <a:rPr lang="ru-RU" sz="6400" b="1" dirty="0"/>
              <a:t> у справах </a:t>
            </a:r>
            <a:r>
              <a:rPr lang="ru-RU" sz="6400" b="1" dirty="0" err="1"/>
              <a:t>дітей</a:t>
            </a:r>
            <a:r>
              <a:rPr lang="ru-RU" sz="6400" b="1" dirty="0"/>
              <a:t> про </a:t>
            </a:r>
            <a:r>
              <a:rPr lang="ru-RU" sz="6400" b="1" dirty="0" err="1"/>
              <a:t>випадки</a:t>
            </a:r>
            <a:r>
              <a:rPr lang="ru-RU" sz="6400" b="1" dirty="0"/>
              <a:t> </a:t>
            </a:r>
            <a:r>
              <a:rPr lang="ru-RU" sz="6400" b="1" dirty="0" err="1"/>
              <a:t>булінгу</a:t>
            </a:r>
            <a:r>
              <a:rPr lang="ru-RU" sz="6400" b="1" dirty="0"/>
              <a:t> (</a:t>
            </a:r>
            <a:r>
              <a:rPr lang="ru-RU" sz="6400" b="1" dirty="0" err="1"/>
              <a:t>цькування</a:t>
            </a:r>
            <a:r>
              <a:rPr lang="ru-RU" sz="6400" b="1" dirty="0"/>
              <a:t>) в </a:t>
            </a:r>
            <a:r>
              <a:rPr lang="ru-RU" sz="6400" b="1" dirty="0" err="1"/>
              <a:t>закладі</a:t>
            </a:r>
            <a:r>
              <a:rPr lang="ru-RU" sz="6400" b="1" dirty="0"/>
              <a:t> </a:t>
            </a:r>
            <a:r>
              <a:rPr lang="ru-RU" sz="6400" b="1" dirty="0" err="1"/>
              <a:t>освіти</a:t>
            </a:r>
            <a:r>
              <a:rPr lang="ru-RU" sz="6400" b="1" dirty="0"/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</a:rPr>
              <a:t>Забезпечення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на веб-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сайті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</a:rPr>
              <a:t>відкритого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доступу 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до 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такої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інформації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документів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913" y="2133600"/>
            <a:ext cx="6196012" cy="3603625"/>
          </a:xfrm>
        </p:spPr>
        <p:txBody>
          <a:bodyPr rtlCol="0">
            <a:normAutofit fontScale="850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правила </a:t>
            </a:r>
            <a:r>
              <a:rPr lang="ru-RU" b="1" dirty="0" err="1">
                <a:solidFill>
                  <a:srgbClr val="FF0000"/>
                </a:solidFill>
              </a:rPr>
              <a:t>поведінк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/>
              <a:t>здобувача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план </a:t>
            </a:r>
            <a:r>
              <a:rPr lang="ru-RU" b="1" dirty="0" err="1">
                <a:solidFill>
                  <a:srgbClr val="FF0000"/>
                </a:solidFill>
              </a:rPr>
              <a:t>заходів</a:t>
            </a:r>
            <a:r>
              <a:rPr lang="ru-RU" dirty="0"/>
              <a:t>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запобігання</a:t>
            </a:r>
            <a:r>
              <a:rPr lang="ru-RU" dirty="0"/>
              <a:t> та </a:t>
            </a:r>
            <a:r>
              <a:rPr lang="ru-RU" dirty="0" err="1"/>
              <a:t>протидію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цькуванню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порядок </a:t>
            </a:r>
            <a:r>
              <a:rPr lang="ru-RU" b="1" dirty="0" err="1">
                <a:solidFill>
                  <a:srgbClr val="FF0000"/>
                </a:solidFill>
              </a:rPr>
              <a:t>подання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/>
              <a:t>(з </a:t>
            </a:r>
            <a:r>
              <a:rPr lang="ru-RU" dirty="0" err="1"/>
              <a:t>дотриманням</a:t>
            </a:r>
            <a:r>
              <a:rPr lang="ru-RU" dirty="0"/>
              <a:t> </a:t>
            </a:r>
            <a:r>
              <a:rPr lang="ru-RU" dirty="0" err="1"/>
              <a:t>конфіденційності</a:t>
            </a:r>
            <a:r>
              <a:rPr lang="ru-RU" dirty="0"/>
              <a:t>)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заяв</a:t>
            </a:r>
            <a:r>
              <a:rPr lang="ru-RU" dirty="0"/>
              <a:t> про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порядок </a:t>
            </a:r>
            <a:r>
              <a:rPr lang="ru-RU" b="1" dirty="0" err="1">
                <a:solidFill>
                  <a:srgbClr val="FF0000"/>
                </a:solidFill>
              </a:rPr>
              <a:t>реагування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на </a:t>
            </a:r>
            <a:r>
              <a:rPr lang="ru-RU" dirty="0" err="1"/>
              <a:t>доведені</a:t>
            </a:r>
            <a:r>
              <a:rPr lang="ru-RU" dirty="0"/>
              <a:t>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та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причетних</a:t>
            </a:r>
            <a:r>
              <a:rPr lang="ru-RU" dirty="0"/>
              <a:t> до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)".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Здобувачі освіти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Право на </a:t>
            </a:r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/>
              <a:t>соціальних</a:t>
            </a:r>
            <a:r>
              <a:rPr lang="ru-RU" dirty="0"/>
              <a:t> та </a:t>
            </a:r>
            <a:r>
              <a:rPr lang="ru-RU" b="1" dirty="0">
                <a:solidFill>
                  <a:srgbClr val="FF0000"/>
                </a:solidFill>
              </a:rPr>
              <a:t>психолого-</a:t>
            </a:r>
            <a:r>
              <a:rPr lang="ru-RU" b="1" dirty="0" err="1">
                <a:solidFill>
                  <a:srgbClr val="FF0000"/>
                </a:solidFill>
              </a:rPr>
              <a:t>педагогічних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/>
              <a:t>як особа, яка </a:t>
            </a:r>
            <a:r>
              <a:rPr lang="ru-RU" dirty="0" err="1"/>
              <a:t>постраждала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), стала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свідком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вчинила </a:t>
            </a:r>
            <a:r>
              <a:rPr lang="ru-RU" dirty="0" err="1"/>
              <a:t>булінг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 smtClean="0"/>
              <a:t>)".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Зобов’язані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повідомляти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керівництво</a:t>
            </a:r>
            <a:r>
              <a:rPr lang="ru-RU" b="1" dirty="0">
                <a:solidFill>
                  <a:srgbClr val="FF0000"/>
                </a:solidFill>
              </a:rPr>
              <a:t> закладу </a:t>
            </a:r>
            <a:r>
              <a:rPr lang="ru-RU" dirty="0"/>
              <a:t>освіти про </a:t>
            </a:r>
            <a:r>
              <a:rPr lang="ru-RU" dirty="0" err="1"/>
              <a:t>факти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освіти, </a:t>
            </a:r>
            <a:r>
              <a:rPr lang="ru-RU" dirty="0" err="1" smtClean="0"/>
              <a:t>педагогічних</a:t>
            </a:r>
            <a:r>
              <a:rPr lang="ru-RU" dirty="0" smtClean="0"/>
              <a:t> </a:t>
            </a:r>
            <a:r>
              <a:rPr lang="ru-RU" dirty="0" err="1" smtClean="0"/>
              <a:t>працівників</a:t>
            </a:r>
            <a:r>
              <a:rPr lang="ru-RU" dirty="0" smtClean="0"/>
              <a:t>, …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залучаються</a:t>
            </a:r>
            <a:r>
              <a:rPr lang="ru-RU" dirty="0"/>
              <a:t> до </a:t>
            </a:r>
            <a:r>
              <a:rPr lang="ru-RU" dirty="0" err="1"/>
              <a:t>освітнього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, </a:t>
            </a:r>
            <a:r>
              <a:rPr lang="ru-RU" dirty="0" err="1"/>
              <a:t>свідком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особисто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про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отримали</a:t>
            </a:r>
            <a:r>
              <a:rPr lang="ru-RU" dirty="0"/>
              <a:t> </a:t>
            </a:r>
            <a:r>
              <a:rPr lang="ru-RU" dirty="0" err="1"/>
              <a:t>достовірну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 smtClean="0"/>
              <a:t>осіб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</a:rPr>
              <a:t>Педагогічні працівники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chemeClr val="bg2">
                    <a:lumMod val="50000"/>
                  </a:schemeClr>
                </a:solidFill>
              </a:rPr>
              <a:t>Право </a:t>
            </a: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на</a:t>
            </a:r>
            <a:r>
              <a:rPr lang="ru-RU" u="sng" dirty="0"/>
              <a:t> </a:t>
            </a:r>
            <a:r>
              <a:rPr lang="ru-RU" b="1" dirty="0" err="1">
                <a:solidFill>
                  <a:srgbClr val="FF0000"/>
                </a:solidFill>
              </a:rPr>
              <a:t>захист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освітнього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форм </a:t>
            </a:r>
            <a:r>
              <a:rPr lang="ru-RU" dirty="0" err="1"/>
              <a:t>насильства</a:t>
            </a:r>
            <a:r>
              <a:rPr lang="ru-RU" dirty="0"/>
              <a:t> та </a:t>
            </a:r>
            <a:r>
              <a:rPr lang="ru-RU" dirty="0" err="1"/>
              <a:t>експлуатації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), </a:t>
            </a:r>
            <a:r>
              <a:rPr lang="ru-RU" dirty="0" err="1"/>
              <a:t>дискримінації</a:t>
            </a:r>
            <a:r>
              <a:rPr lang="ru-RU" dirty="0"/>
              <a:t> за будь-</a:t>
            </a:r>
            <a:r>
              <a:rPr lang="ru-RU" dirty="0" err="1"/>
              <a:t>якою</a:t>
            </a:r>
            <a:r>
              <a:rPr lang="ru-RU" dirty="0"/>
              <a:t> </a:t>
            </a:r>
            <a:r>
              <a:rPr lang="ru-RU" dirty="0" err="1"/>
              <a:t>ознакою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пропаганди</a:t>
            </a:r>
            <a:r>
              <a:rPr lang="ru-RU" dirty="0"/>
              <a:t> та </a:t>
            </a:r>
            <a:r>
              <a:rPr lang="ru-RU" dirty="0" err="1"/>
              <a:t>агітації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завдають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 </a:t>
            </a:r>
            <a:r>
              <a:rPr lang="ru-RU" dirty="0" err="1" smtClean="0"/>
              <a:t>здоров’ю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Зобов’язані</a:t>
            </a:r>
            <a:r>
              <a:rPr lang="en-US" dirty="0"/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повідомляти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керівництво</a:t>
            </a:r>
            <a:r>
              <a:rPr lang="ru-RU" b="1" dirty="0">
                <a:solidFill>
                  <a:srgbClr val="FF0000"/>
                </a:solidFill>
              </a:rPr>
              <a:t> закладу </a:t>
            </a:r>
            <a:r>
              <a:rPr lang="ru-RU" dirty="0"/>
              <a:t>освіти про </a:t>
            </a:r>
            <a:r>
              <a:rPr lang="ru-RU" dirty="0" err="1"/>
              <a:t>факти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здобувачів</a:t>
            </a:r>
            <a:r>
              <a:rPr lang="ru-RU" dirty="0"/>
              <a:t> освіти, </a:t>
            </a:r>
            <a:r>
              <a:rPr lang="ru-RU" dirty="0" err="1"/>
              <a:t>педагогічних</a:t>
            </a:r>
            <a:r>
              <a:rPr lang="ru-RU" dirty="0"/>
              <a:t>, </a:t>
            </a:r>
            <a:r>
              <a:rPr lang="ru-RU" dirty="0" err="1" smtClean="0"/>
              <a:t>працівників</a:t>
            </a:r>
            <a:r>
              <a:rPr lang="ru-RU" dirty="0"/>
              <a:t>,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залучаються</a:t>
            </a:r>
            <a:r>
              <a:rPr lang="ru-RU" dirty="0"/>
              <a:t> до </a:t>
            </a:r>
            <a:r>
              <a:rPr lang="ru-RU" dirty="0" err="1"/>
              <a:t>освітнього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, </a:t>
            </a:r>
            <a:r>
              <a:rPr lang="ru-RU" dirty="0" err="1"/>
              <a:t>свідком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особисто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отримали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вживати</a:t>
            </a:r>
            <a:r>
              <a:rPr lang="ru-RU" dirty="0"/>
              <a:t> </a:t>
            </a:r>
            <a:r>
              <a:rPr lang="ru-RU" dirty="0" err="1"/>
              <a:t>невідкладних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для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613</TotalTime>
  <Words>814</Words>
  <Application>Microsoft Office PowerPoint</Application>
  <PresentationFormat>Экран (4:3)</PresentationFormat>
  <Paragraphs>76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Constantia</vt:lpstr>
      <vt:lpstr>Brush Script MT</vt:lpstr>
      <vt:lpstr>Calibri</vt:lpstr>
      <vt:lpstr>Franklin Gothic Book</vt:lpstr>
      <vt:lpstr>Rage Italic</vt:lpstr>
      <vt:lpstr>Кнопка</vt:lpstr>
      <vt:lpstr>Кнопка</vt:lpstr>
      <vt:lpstr>Кнопка</vt:lpstr>
      <vt:lpstr>Кнопка</vt:lpstr>
      <vt:lpstr>Про роботу закладів освіти щодо реалізації вимог Закону України «Про внесення змін до деяких законодавчих актів України щодо протидії булінгу (цькуванню)»</vt:lpstr>
      <vt:lpstr>Слайд 2</vt:lpstr>
      <vt:lpstr>Закон України «Про внесення змін                       до деяких законодавчих актів України щодо протидії булінгу (цькуванню)»  </vt:lpstr>
      <vt:lpstr>Кодекс України  про адміністративні правопорушення</vt:lpstr>
      <vt:lpstr>Слайд 5</vt:lpstr>
      <vt:lpstr>Обов’язки керівника закладу освіти                                         (стаття 26 Закону України «Про освіту»)   </vt:lpstr>
      <vt:lpstr>Забезпечення на веб-сайті  відкритого доступу  до такої інформації та документів:</vt:lpstr>
      <vt:lpstr>Здобувачі освіти</vt:lpstr>
      <vt:lpstr>Педагогічні працівники</vt:lpstr>
      <vt:lpstr>Батьки</vt:lpstr>
      <vt:lpstr>Психологічна служба  та соціально-педагогічний патронаж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</dc:title>
  <dc:creator>пк2</dc:creator>
  <cp:lastModifiedBy>Анна</cp:lastModifiedBy>
  <cp:revision>41</cp:revision>
  <cp:lastPrinted>2019-02-04T07:54:30Z</cp:lastPrinted>
  <dcterms:created xsi:type="dcterms:W3CDTF">2019-01-21T09:42:28Z</dcterms:created>
  <dcterms:modified xsi:type="dcterms:W3CDTF">2019-02-26T07:51:13Z</dcterms:modified>
</cp:coreProperties>
</file>