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24" r:id="rId1"/>
  </p:sldMasterIdLst>
  <p:notesMasterIdLst>
    <p:notesMasterId r:id="rId36"/>
  </p:notesMasterIdLst>
  <p:sldIdLst>
    <p:sldId id="256" r:id="rId2"/>
    <p:sldId id="258" r:id="rId3"/>
    <p:sldId id="259" r:id="rId4"/>
    <p:sldId id="269" r:id="rId5"/>
    <p:sldId id="270" r:id="rId6"/>
    <p:sldId id="292" r:id="rId7"/>
    <p:sldId id="271" r:id="rId8"/>
    <p:sldId id="272" r:id="rId9"/>
    <p:sldId id="273" r:id="rId10"/>
    <p:sldId id="291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90" r:id="rId27"/>
    <p:sldId id="289" r:id="rId28"/>
    <p:sldId id="263" r:id="rId29"/>
    <p:sldId id="265" r:id="rId30"/>
    <p:sldId id="264" r:id="rId31"/>
    <p:sldId id="266" r:id="rId32"/>
    <p:sldId id="267" r:id="rId33"/>
    <p:sldId id="293" r:id="rId34"/>
    <p:sldId id="268" r:id="rId35"/>
  </p:sldIdLst>
  <p:sldSz cx="9144000" cy="6858000" type="screen4x3"/>
  <p:notesSz cx="6669088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5258" autoAdjust="0"/>
  </p:normalViewPr>
  <p:slideViewPr>
    <p:cSldViewPr>
      <p:cViewPr>
        <p:scale>
          <a:sx n="56" d="100"/>
          <a:sy n="56" d="100"/>
        </p:scale>
        <p:origin x="-666" y="-9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62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46A8739-5415-453F-A488-F914E42C443B}" type="datetimeFigureOut">
              <a:rPr lang="ru-RU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9D3F281-ABAF-4D86-BC61-BC7FB92BC7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19 січня цього року вступив у силу Закон України щодо протидії булінгу.</a:t>
            </a:r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053A4E-2E61-4DAD-89CA-C84B7C5EB50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Ще раз звертаємо увагу, що це поняття вже на законодавчому рівні, набуло значення дії стосовно малолітньої чи неповнолітньої особи із заподіяною чи можливою (тобто гіпотетичною) шкодою.</a:t>
            </a: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AE6827-8006-4363-B14C-5EFC90411B3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Цим правовим актом внесені зміни до Кодексу України про адміністративні правопорушення та Закону України «Про освіту».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06F83F-F3D1-4158-8937-EBA1D7E8338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Відповідно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вимог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Закону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України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необхідно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забезпечити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на веб-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сайті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 закладу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відкритий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доступ до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такої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інформації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документів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правила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поведінки</a:t>
            </a:r>
            <a:r>
              <a:rPr lang="ru-RU" sz="1400" dirty="0" smtClean="0"/>
              <a:t>;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план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заходів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з</a:t>
            </a:r>
            <a:r>
              <a:rPr lang="ru-RU" sz="1400" dirty="0" err="1" smtClean="0"/>
              <a:t>протидію</a:t>
            </a:r>
            <a:r>
              <a:rPr lang="ru-RU" sz="1400" dirty="0" smtClean="0"/>
              <a:t> </a:t>
            </a:r>
            <a:r>
              <a:rPr lang="ru-RU" sz="1400" dirty="0" err="1" smtClean="0"/>
              <a:t>булінгу</a:t>
            </a:r>
            <a:r>
              <a:rPr lang="ru-RU" sz="1400" dirty="0" smtClean="0"/>
              <a:t>;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порядок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подання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розгляду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заяв</a:t>
            </a:r>
            <a:r>
              <a:rPr lang="ru-RU" sz="1400" dirty="0" smtClean="0"/>
              <a:t>;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порядок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реагування</a:t>
            </a:r>
            <a:r>
              <a:rPr lang="ru-RU" sz="1400" dirty="0" smtClean="0"/>
              <a:t> на </a:t>
            </a:r>
            <a:r>
              <a:rPr lang="ru-RU" sz="1400" dirty="0" err="1" smtClean="0"/>
              <a:t>доведені</a:t>
            </a:r>
            <a:r>
              <a:rPr lang="ru-RU" sz="1400" dirty="0" smtClean="0"/>
              <a:t> </a:t>
            </a:r>
            <a:r>
              <a:rPr lang="ru-RU" sz="1400" dirty="0" err="1" smtClean="0"/>
              <a:t>випадки</a:t>
            </a:r>
            <a:r>
              <a:rPr lang="ru-RU" sz="1400" dirty="0" smtClean="0"/>
              <a:t> </a:t>
            </a:r>
            <a:r>
              <a:rPr lang="ru-RU" sz="1400" dirty="0" err="1" smtClean="0"/>
              <a:t>булінгу</a:t>
            </a:r>
            <a:r>
              <a:rPr lang="ru-RU" sz="1400" dirty="0" smtClean="0"/>
              <a:t> та </a:t>
            </a:r>
            <a:r>
              <a:rPr lang="ru-RU" sz="1400" dirty="0" err="1" smtClean="0"/>
              <a:t>відповідальність</a:t>
            </a:r>
            <a:r>
              <a:rPr lang="ru-RU" sz="1400" dirty="0" smtClean="0"/>
              <a:t> </a:t>
            </a:r>
            <a:r>
              <a:rPr lang="ru-RU" sz="1400" dirty="0" err="1" smtClean="0"/>
              <a:t>осіб</a:t>
            </a:r>
            <a:r>
              <a:rPr lang="ru-RU" sz="1400" dirty="0" smtClean="0"/>
              <a:t>, </a:t>
            </a:r>
            <a:r>
              <a:rPr lang="ru-RU" sz="1400" dirty="0" err="1" smtClean="0"/>
              <a:t>причетних</a:t>
            </a:r>
            <a:r>
              <a:rPr lang="ru-RU" sz="1400" dirty="0" smtClean="0"/>
              <a:t> до </a:t>
            </a:r>
            <a:r>
              <a:rPr lang="ru-RU" sz="1400" dirty="0" err="1" smtClean="0"/>
              <a:t>нього</a:t>
            </a:r>
            <a:r>
              <a:rPr lang="ru-RU" sz="1400" dirty="0" smtClean="0"/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C4B064-6094-4724-AC8A-C5EE8717203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 </a:t>
            </a:r>
            <a:r>
              <a:rPr lang="ru-RU" smtClean="0"/>
              <a:t>У Закон України «Про освіту» внесені доповнення стосовно прав і обовязків здобувачів освіти</a:t>
            </a:r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C9885D-3501-4CEF-BD03-28ACEE55ECD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-педагогічних працівників</a:t>
            </a: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4EA51D-8C29-45FC-83EC-BA05D9E846C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та батьків стосовно захисту від булінгу та інформування про випадки, що сталися</a:t>
            </a: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4AA5D1-2EAD-4118-8574-5DF511E3633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Соціально-педагогічний патронаж , який здійснюють соціальні педагоги,</a:t>
            </a:r>
            <a:r>
              <a:rPr lang="ru-RU" smtClean="0"/>
              <a:t> забезпечує профілактику та запобігання булінгу. Саме соціальні педагоги повинні стати основними діючими особами у процесі запобігання булінгу.</a:t>
            </a:r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10AA4A-2EC6-4D29-8BEB-896ED6A795B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AFD830-5EF5-4340-A238-978156BBE23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6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7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Rectangle 10"/>
          <p:cNvSpPr/>
          <p:nvPr/>
        </p:nvSpPr>
        <p:spPr>
          <a:xfrm>
            <a:off x="990600" y="1017588"/>
            <a:ext cx="7178675" cy="48307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Rectangle 11"/>
          <p:cNvSpPr/>
          <p:nvPr/>
        </p:nvSpPr>
        <p:spPr>
          <a:xfrm>
            <a:off x="990600" y="1009650"/>
            <a:ext cx="7180263" cy="4832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35684">
            <a:off x="769938" y="701675"/>
            <a:ext cx="5667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96196">
            <a:off x="7854950" y="749300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88" y="5357813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5C5E4-9CF4-42FE-998D-107ABB33057A}" type="datetimeFigureOut">
              <a:rPr lang="ru-RU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750" y="5357813"/>
            <a:ext cx="50339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475" y="5357813"/>
            <a:ext cx="554038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CE612E02-9891-4B27-9B8B-4CAB420DDE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2B71B-82B7-45D3-A934-6CDCEE741493}" type="datetimeFigureOut">
              <a:rPr lang="ru-RU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72B9B-1E31-4C3B-92F5-ED75118767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EE00E-3D70-453F-BBE5-DE0F880EC67B}" type="datetimeFigureOut">
              <a:rPr lang="ru-RU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F9E8A-50D2-4EDB-A940-BAC3E667CC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43988-495B-4676-BBB8-508C89FC7C6F}" type="datetimeFigureOut">
              <a:rPr lang="ru-RU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E17A9-F785-49C2-A2A6-E9FF1C17C9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922C4-AA40-41FA-BB81-01C77416C527}" type="datetimeFigureOut">
              <a:rPr lang="ru-RU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C52E8-A0A3-4EB8-97AB-97E079CD25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F353D-79A9-42FE-ACE1-CF21E31E0016}" type="datetimeFigureOut">
              <a:rPr lang="ru-RU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6E6AF-D847-4ECA-8202-1D0E166A6D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620CE-B6FF-4278-8468-EBAADE2206E3}" type="datetimeFigureOut">
              <a:rPr lang="ru-RU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C4D62-5326-4A15-92C1-5AEB322E2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61838-2C74-4EB9-A684-72DB069007B3}" type="datetimeFigureOut">
              <a:rPr lang="ru-RU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39780-F675-44BF-977C-673F2C0B2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C4541-3795-46F4-8CA1-4C0C51A09DF3}" type="datetimeFigureOut">
              <a:rPr lang="ru-RU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1384B-D7D7-4EFA-9EA8-360903A7A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8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Rectangle 15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Rectangle 16"/>
          <p:cNvSpPr/>
          <p:nvPr/>
        </p:nvSpPr>
        <p:spPr>
          <a:xfrm rot="60000">
            <a:off x="4471988" y="603250"/>
            <a:ext cx="3787775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1" name="Rectangle 12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2" name="Rectangle 13"/>
          <p:cNvSpPr/>
          <p:nvPr/>
        </p:nvSpPr>
        <p:spPr>
          <a:xfrm rot="21540000">
            <a:off x="749300" y="576263"/>
            <a:ext cx="3789363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2063" y="5886450"/>
            <a:ext cx="12128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AC8D6-C4C7-457E-B746-ACEDCA151B7F}" type="datetimeFigureOut">
              <a:rPr lang="ru-RU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29300"/>
            <a:ext cx="35226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8088" y="5897563"/>
            <a:ext cx="5540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6F36B-B5A3-48C6-8C87-B056DC955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8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Rectangle 11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Rectangle 12"/>
          <p:cNvSpPr/>
          <p:nvPr/>
        </p:nvSpPr>
        <p:spPr>
          <a:xfrm rot="21540000">
            <a:off x="744538" y="576263"/>
            <a:ext cx="3789362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1" name="Rectangle 28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2" name="Rectangle 29"/>
          <p:cNvSpPr/>
          <p:nvPr/>
        </p:nvSpPr>
        <p:spPr>
          <a:xfrm rot="60000">
            <a:off x="4464050" y="603250"/>
            <a:ext cx="3789363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238" y="5888038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DDC94-A9D5-4962-997D-FFECEFCDBEC9}" type="datetimeFigureOut">
              <a:rPr lang="ru-RU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30888"/>
            <a:ext cx="33194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850" y="5900738"/>
            <a:ext cx="5540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D680F-9526-43B6-9D39-AD0AA8535F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1" name="Rectangle 10"/>
          <p:cNvSpPr/>
          <p:nvPr/>
        </p:nvSpPr>
        <p:spPr>
          <a:xfrm>
            <a:off x="731838" y="574675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2" name="Rectangle 11"/>
          <p:cNvSpPr/>
          <p:nvPr/>
        </p:nvSpPr>
        <p:spPr>
          <a:xfrm>
            <a:off x="731838" y="576263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2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1435684">
            <a:off x="544513" y="273050"/>
            <a:ext cx="5667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4096196">
            <a:off x="8115300" y="298450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Title Placeholder 1"/>
          <p:cNvSpPr>
            <a:spLocks noGrp="1"/>
          </p:cNvSpPr>
          <p:nvPr>
            <p:ph type="title"/>
          </p:nvPr>
        </p:nvSpPr>
        <p:spPr bwMode="auto">
          <a:xfrm>
            <a:off x="1095375" y="817563"/>
            <a:ext cx="6964363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63675" y="2119313"/>
            <a:ext cx="6196013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775" y="5808663"/>
            <a:ext cx="1212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C2520DA2-0E6F-4246-8F4F-9E0C0AF5FDEA}" type="datetimeFigureOut">
              <a:rPr lang="ru-RU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08663"/>
            <a:ext cx="5540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800" y="5808663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72CF0044-382E-4C34-A6AB-082B375F70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6" r:id="rId1"/>
    <p:sldLayoutId id="2147484235" r:id="rId2"/>
    <p:sldLayoutId id="2147484234" r:id="rId3"/>
    <p:sldLayoutId id="2147484233" r:id="rId4"/>
    <p:sldLayoutId id="2147484232" r:id="rId5"/>
    <p:sldLayoutId id="2147484231" r:id="rId6"/>
    <p:sldLayoutId id="2147484230" r:id="rId7"/>
    <p:sldLayoutId id="2147484237" r:id="rId8"/>
    <p:sldLayoutId id="2147484238" r:id="rId9"/>
    <p:sldLayoutId id="2147484229" r:id="rId10"/>
    <p:sldLayoutId id="214748422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446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1042988" y="1196975"/>
            <a:ext cx="7058025" cy="3095625"/>
          </a:xfrm>
        </p:spPr>
        <p:txBody>
          <a:bodyPr/>
          <a:lstStyle/>
          <a:p>
            <a:pPr algn="l" eaLnBrk="1" hangingPunct="1"/>
            <a:r>
              <a:rPr lang="uk-UA" sz="4400" b="1" smtClean="0">
                <a:solidFill>
                  <a:srgbClr val="354675"/>
                </a:solidFill>
              </a:rPr>
              <a:t>Про роботу </a:t>
            </a:r>
            <a:r>
              <a:rPr lang="uk-UA" sz="4400" b="1" smtClean="0">
                <a:solidFill>
                  <a:srgbClr val="354675"/>
                </a:solidFill>
                <a:latin typeface="Arial" charset="0"/>
              </a:rPr>
              <a:t> психологічної служби  закладу освіти з вирішення  проблеми  булінгу</a:t>
            </a:r>
            <a:r>
              <a:rPr lang="uk-UA" sz="2800" smtClean="0">
                <a:solidFill>
                  <a:srgbClr val="354675"/>
                </a:solidFill>
                <a:latin typeface="Arial" charset="0"/>
              </a:rPr>
              <a:t> </a:t>
            </a:r>
            <a:endParaRPr lang="ru-RU" sz="2800" smtClean="0">
              <a:solidFill>
                <a:srgbClr val="354675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2500" y="4292600"/>
            <a:ext cx="4751388" cy="2305050"/>
          </a:xfrm>
        </p:spPr>
        <p:txBody>
          <a:bodyPr>
            <a:normAutofit/>
          </a:bodyPr>
          <a:lstStyle/>
          <a:p>
            <a:pPr algn="l" eaLnBrk="1" hangingPunct="1">
              <a:lnSpc>
                <a:spcPct val="90000"/>
              </a:lnSpc>
            </a:pPr>
            <a:r>
              <a:rPr lang="uk-UA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Жижина Т.В.</a:t>
            </a:r>
          </a:p>
          <a:p>
            <a:pPr algn="l" eaLnBrk="1" hangingPunct="1">
              <a:lnSpc>
                <a:spcPct val="90000"/>
              </a:lnSpc>
            </a:pPr>
            <a:r>
              <a:rPr lang="uk-UA" sz="2000" smtClean="0"/>
              <a:t>Методист Управління освіти  адміністрації Новобаварського району</a:t>
            </a:r>
          </a:p>
          <a:p>
            <a:pPr algn="l" eaLnBrk="1" hangingPunct="1">
              <a:lnSpc>
                <a:spcPct val="90000"/>
              </a:lnSpc>
            </a:pPr>
            <a:r>
              <a:rPr lang="uk-UA" sz="2000" smtClean="0"/>
              <a:t>Харківської міської ради</a:t>
            </a:r>
            <a:endParaRPr lang="en-US" sz="2000" smtClean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</a:pPr>
            <a:endParaRPr lang="en-US" sz="2000" smtClean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</a:pPr>
            <a:endParaRPr lang="en-US" sz="2000" smtClean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sz="2000" smtClean="0">
                <a:solidFill>
                  <a:schemeClr val="tx1"/>
                </a:solidFill>
                <a:latin typeface="Arial" charset="0"/>
              </a:rPr>
              <a:t>19.03.2019 </a:t>
            </a:r>
            <a:r>
              <a:rPr lang="uk-UA" sz="2000" smtClean="0">
                <a:solidFill>
                  <a:schemeClr val="tx1"/>
                </a:solidFill>
              </a:rPr>
              <a:t>РМО Соціальних педагогів</a:t>
            </a:r>
            <a:endParaRPr lang="ru-RU" sz="2000" smtClean="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4292600"/>
            <a:ext cx="1584325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 smtClean="0">
                <a:solidFill>
                  <a:schemeClr val="tx2"/>
                </a:solidFill>
              </a:rPr>
              <a:t>Аналіз досліджень проблеми булінгу зарубіждними вченими</a:t>
            </a:r>
            <a:endParaRPr lang="ru-RU" sz="4000" b="1" smtClean="0">
              <a:solidFill>
                <a:schemeClr val="tx2"/>
              </a:solidFill>
            </a:endParaRP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755650" y="2492375"/>
            <a:ext cx="7704138" cy="3603625"/>
          </a:xfrm>
        </p:spPr>
        <p:txBody>
          <a:bodyPr/>
          <a:lstStyle/>
          <a:p>
            <a:r>
              <a:rPr lang="uk-UA" smtClean="0">
                <a:latin typeface="Times New Roman" pitchFamily="18" charset="0"/>
              </a:rPr>
              <a:t>Проблему  насильства, зокрема третирування  одних учнів іншими висвітлили зарубіжні вчені, зокрема</a:t>
            </a:r>
          </a:p>
          <a:p>
            <a:r>
              <a:rPr lang="uk-UA" smtClean="0">
                <a:latin typeface="Times New Roman" pitchFamily="18" charset="0"/>
              </a:rPr>
              <a:t>І. Бердишев</a:t>
            </a:r>
          </a:p>
          <a:p>
            <a:r>
              <a:rPr lang="uk-UA" smtClean="0">
                <a:latin typeface="Times New Roman" pitchFamily="18" charset="0"/>
              </a:rPr>
              <a:t>І.Кон</a:t>
            </a:r>
          </a:p>
          <a:p>
            <a:r>
              <a:rPr lang="uk-UA" smtClean="0">
                <a:latin typeface="Times New Roman" pitchFamily="18" charset="0"/>
              </a:rPr>
              <a:t>Х.Лейман</a:t>
            </a:r>
          </a:p>
          <a:p>
            <a:r>
              <a:rPr lang="uk-UA" smtClean="0">
                <a:latin typeface="Times New Roman" pitchFamily="18" charset="0"/>
              </a:rPr>
              <a:t>Д.Лейн</a:t>
            </a:r>
          </a:p>
          <a:p>
            <a:r>
              <a:rPr lang="uk-UA" smtClean="0">
                <a:latin typeface="Times New Roman" pitchFamily="18" charset="0"/>
              </a:rPr>
              <a:t>К.Лоренц</a:t>
            </a:r>
          </a:p>
          <a:p>
            <a:r>
              <a:rPr lang="uk-UA" smtClean="0">
                <a:latin typeface="Times New Roman" pitchFamily="18" charset="0"/>
              </a:rPr>
              <a:t>Д. Ольвеус</a:t>
            </a:r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smtClean="0"/>
              <a:t/>
            </a:r>
            <a:br>
              <a:rPr lang="uk-UA" sz="4000" smtClean="0"/>
            </a:br>
            <a:r>
              <a:rPr lang="uk-UA" sz="4000" b="1" smtClean="0">
                <a:solidFill>
                  <a:schemeClr val="tx2"/>
                </a:solidFill>
              </a:rPr>
              <a:t>Вивчення чинників булінгу за Д. Лейн.</a:t>
            </a:r>
            <a:endParaRPr lang="ru-RU" sz="4000" b="1" smtClean="0">
              <a:solidFill>
                <a:schemeClr val="tx2"/>
              </a:solidFill>
            </a:endParaRP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684213" y="2565400"/>
            <a:ext cx="7704137" cy="36718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smtClean="0">
                <a:latin typeface="Times New Roman" pitchFamily="18" charset="0"/>
              </a:rPr>
              <a:t>Поточна взаємодія  між жертвою  та агресором (дає змогу спрогнозувати їх відносини у майбутньому);</a:t>
            </a:r>
          </a:p>
          <a:p>
            <a:pPr>
              <a:lnSpc>
                <a:spcPct val="90000"/>
              </a:lnSpc>
            </a:pPr>
            <a:r>
              <a:rPr lang="uk-UA" smtClean="0">
                <a:latin typeface="Times New Roman" pitchFamily="18" charset="0"/>
              </a:rPr>
              <a:t>Стиль поведінки, пов’язаний з особливостями учня, якому віддають перевагу;</a:t>
            </a:r>
          </a:p>
          <a:p>
            <a:pPr>
              <a:lnSpc>
                <a:spcPct val="90000"/>
              </a:lnSpc>
            </a:pPr>
            <a:r>
              <a:rPr lang="uk-UA" smtClean="0">
                <a:latin typeface="Times New Roman" pitchFamily="18" charset="0"/>
              </a:rPr>
              <a:t>Тривалий, багаторазовий стрес, обтяження  різними соціальними, сімейними, освітніми та медичними  обставинами;</a:t>
            </a:r>
          </a:p>
          <a:p>
            <a:pPr>
              <a:lnSpc>
                <a:spcPct val="90000"/>
              </a:lnSpc>
            </a:pPr>
            <a:r>
              <a:rPr lang="uk-UA" smtClean="0">
                <a:latin typeface="Times New Roman" pitchFamily="18" charset="0"/>
              </a:rPr>
              <a:t>Безпорадна  чи навіть хибна  позиція закладу освіти, позиція  шкільної адміністрації, думки учнів, педагогів і батьків про школу  як безпечне  місце. </a:t>
            </a:r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smtClean="0"/>
              <a:t/>
            </a:r>
            <a:br>
              <a:rPr lang="uk-UA" sz="4000" smtClean="0"/>
            </a:br>
            <a:r>
              <a:rPr lang="uk-UA" sz="2800" b="1" smtClean="0">
                <a:solidFill>
                  <a:schemeClr val="tx2"/>
                </a:solidFill>
              </a:rPr>
              <a:t>Вивчення чинників булінгу за А.Бандура </a:t>
            </a:r>
            <a:br>
              <a:rPr lang="uk-UA" sz="2800" b="1" smtClean="0">
                <a:solidFill>
                  <a:schemeClr val="tx2"/>
                </a:solidFill>
              </a:rPr>
            </a:br>
            <a:r>
              <a:rPr lang="uk-UA" sz="2800" b="1" smtClean="0">
                <a:solidFill>
                  <a:schemeClr val="tx2"/>
                </a:solidFill>
              </a:rPr>
              <a:t>(американський  науковець поведінкової психології)</a:t>
            </a:r>
            <a:endParaRPr lang="ru-RU" sz="2800" b="1" smtClean="0">
              <a:solidFill>
                <a:schemeClr val="tx2"/>
              </a:solidFill>
            </a:endParaRP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>
          <a:xfrm>
            <a:off x="827088" y="2708275"/>
            <a:ext cx="7564437" cy="3892550"/>
          </a:xfrm>
        </p:spPr>
        <p:txBody>
          <a:bodyPr/>
          <a:lstStyle/>
          <a:p>
            <a:r>
              <a:rPr lang="uk-UA" sz="2800" smtClean="0">
                <a:latin typeface="Times New Roman" pitchFamily="18" charset="0"/>
              </a:rPr>
              <a:t>А.Бандура вважає  що булінговій поведінці діти навчаються: не бачили б вони  моделей жорстокої поведінки або поведінки жертви серед дорослих  та телебаченню, у сім</a:t>
            </a:r>
            <a:r>
              <a:rPr lang="uk-UA" sz="2800" smtClean="0">
                <a:latin typeface="Times New Roman" pitchFamily="18" charset="0"/>
                <a:cs typeface="Arial" charset="0"/>
              </a:rPr>
              <a:t>’</a:t>
            </a:r>
            <a:r>
              <a:rPr lang="uk-UA" sz="2800" smtClean="0">
                <a:latin typeface="Times New Roman" pitchFamily="18" charset="0"/>
              </a:rPr>
              <a:t>ї чи групі однолітків, то таких загрозливих  масштабів  булінгу можна було б уникнути.</a:t>
            </a:r>
            <a:endParaRPr lang="ru-RU" sz="28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>
          <a:xfrm>
            <a:off x="1116013" y="836613"/>
            <a:ext cx="6964362" cy="1201737"/>
          </a:xfrm>
        </p:spPr>
        <p:txBody>
          <a:bodyPr/>
          <a:lstStyle/>
          <a:p>
            <a:r>
              <a:rPr lang="uk-UA" sz="4000" b="1" smtClean="0">
                <a:solidFill>
                  <a:schemeClr val="tx2"/>
                </a:solidFill>
              </a:rPr>
              <a:t>Соціальна психологія про причини виникнення   булінгу</a:t>
            </a:r>
            <a:endParaRPr lang="ru-RU" sz="4000" b="1" smtClean="0">
              <a:solidFill>
                <a:schemeClr val="tx2"/>
              </a:solidFill>
            </a:endParaRPr>
          </a:p>
        </p:txBody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>
          <a:xfrm>
            <a:off x="755650" y="2349500"/>
            <a:ext cx="7559675" cy="3887788"/>
          </a:xfrm>
        </p:spPr>
        <p:txBody>
          <a:bodyPr/>
          <a:lstStyle/>
          <a:p>
            <a:r>
              <a:rPr lang="uk-UA" sz="2800" smtClean="0">
                <a:latin typeface="Times New Roman" pitchFamily="18" charset="0"/>
              </a:rPr>
              <a:t>Економічна нерівність</a:t>
            </a:r>
          </a:p>
          <a:p>
            <a:pPr>
              <a:buFont typeface="Brush Script MT" pitchFamily="66" charset="0"/>
              <a:buNone/>
            </a:pPr>
            <a:r>
              <a:rPr lang="uk-UA" sz="2800" smtClean="0">
                <a:latin typeface="Times New Roman" pitchFamily="18" charset="0"/>
              </a:rPr>
              <a:t>   Діти з малозабезпечених прошарків суспільства не мають рівних можливостей для успішного навчання та входження  в суспільні відносини, таким чином намагаються прокласти шлях до успіху та завойовувати владу кулаками, бійками й кримінальною поведінкою.</a:t>
            </a:r>
            <a:endParaRPr lang="ru-RU" sz="28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 smtClean="0">
                <a:solidFill>
                  <a:schemeClr val="tx2"/>
                </a:solidFill>
              </a:rPr>
              <a:t>Соціальна психологія про причини виникнення   булінгу</a:t>
            </a:r>
            <a:endParaRPr lang="ru-RU" sz="4000" b="1" smtClean="0">
              <a:solidFill>
                <a:schemeClr val="tx2"/>
              </a:solidFill>
            </a:endParaRPr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>
          <a:xfrm>
            <a:off x="684213" y="2349500"/>
            <a:ext cx="7848600" cy="38877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sz="2800" smtClean="0">
                <a:latin typeface="Times New Roman" pitchFamily="18" charset="0"/>
              </a:rPr>
              <a:t>Додатковим чинником  живучості булінгу у дитячому середовищі  є нездатність педагогів подолати цю проблему.</a:t>
            </a:r>
          </a:p>
          <a:p>
            <a:pPr>
              <a:lnSpc>
                <a:spcPct val="90000"/>
              </a:lnSpc>
            </a:pPr>
            <a:endParaRPr lang="uk-UA" sz="28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uk-UA" sz="2800" smtClean="0">
                <a:latin typeface="Times New Roman" pitchFamily="18" charset="0"/>
              </a:rPr>
              <a:t>Діти не можуть знайти інший спосіб  самореалізації, задоволення бажання стати популярнішим, привернути  увагу оточення, виглядати сильнішим  і залякувати інших.</a:t>
            </a:r>
            <a:endParaRPr lang="ru-RU" sz="28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smtClean="0"/>
              <a:t/>
            </a:r>
            <a:br>
              <a:rPr lang="uk-UA" sz="4000" smtClean="0"/>
            </a:br>
            <a:r>
              <a:rPr lang="uk-UA" sz="4000" b="1" smtClean="0">
                <a:solidFill>
                  <a:schemeClr val="tx2"/>
                </a:solidFill>
              </a:rPr>
              <a:t>Класифікація причин булінгу у дитячому середовищі:</a:t>
            </a:r>
            <a:br>
              <a:rPr lang="uk-UA" sz="4000" b="1" smtClean="0">
                <a:solidFill>
                  <a:schemeClr val="tx2"/>
                </a:solidFill>
              </a:rPr>
            </a:br>
            <a:endParaRPr lang="ru-RU" sz="4000" b="1" smtClean="0">
              <a:solidFill>
                <a:schemeClr val="tx2"/>
              </a:solidFill>
            </a:endParaRPr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>
          <a:xfrm>
            <a:off x="684213" y="2133600"/>
            <a:ext cx="7704137" cy="4035425"/>
          </a:xfrm>
        </p:spPr>
        <p:txBody>
          <a:bodyPr/>
          <a:lstStyle/>
          <a:p>
            <a:r>
              <a:rPr lang="uk-UA" sz="2800" smtClean="0"/>
              <a:t>1 Прагнення до самоствердження й підвищення  власної  самооцінки коштом уразливої особи, дискредитації жертви в очах однолітків.</a:t>
            </a:r>
          </a:p>
          <a:p>
            <a:r>
              <a:rPr lang="uk-UA" sz="2800" smtClean="0"/>
              <a:t>2. Неприйняття інакшості, а саме: наявність  у дитини психічних, фізичних особливостей, зіткнення  різних субкультур, цінностей, поглядів і невміння толерантно ставитися до інших.</a:t>
            </a:r>
          </a:p>
          <a:p>
            <a:endParaRPr lang="ru-RU" sz="280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 smtClean="0">
                <a:solidFill>
                  <a:schemeClr val="tx2"/>
                </a:solidFill>
              </a:rPr>
              <a:t>Класифікація причин булінгу у дитячому середовищі</a:t>
            </a:r>
            <a:endParaRPr lang="ru-RU" sz="4000" b="1" smtClean="0">
              <a:solidFill>
                <a:schemeClr val="tx2"/>
              </a:solidFill>
            </a:endParaRPr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>
          <a:xfrm>
            <a:off x="755650" y="2420938"/>
            <a:ext cx="7704138" cy="3887787"/>
          </a:xfrm>
        </p:spPr>
        <p:txBody>
          <a:bodyPr/>
          <a:lstStyle/>
          <a:p>
            <a:r>
              <a:rPr lang="uk-UA" smtClean="0">
                <a:latin typeface="Times New Roman" pitchFamily="18" charset="0"/>
              </a:rPr>
              <a:t>3. Агресивність та віктимність.</a:t>
            </a:r>
          </a:p>
          <a:p>
            <a:r>
              <a:rPr lang="uk-UA" smtClean="0">
                <a:latin typeface="Times New Roman" pitchFamily="18" charset="0"/>
              </a:rPr>
              <a:t>4. Заздрість, відчуття неприязні, помста.</a:t>
            </a:r>
          </a:p>
          <a:p>
            <a:r>
              <a:rPr lang="uk-UA" smtClean="0">
                <a:latin typeface="Times New Roman" pitchFamily="18" charset="0"/>
              </a:rPr>
              <a:t>5. Боротьба  за лідерство, владу у групі, потреба підпорядковуватися  лідерові.</a:t>
            </a:r>
          </a:p>
          <a:p>
            <a:r>
              <a:rPr lang="uk-UA" smtClean="0">
                <a:latin typeface="Times New Roman" pitchFamily="18" charset="0"/>
              </a:rPr>
              <a:t>6. Конкуренція, нейтрализація суперника.</a:t>
            </a:r>
          </a:p>
          <a:p>
            <a:r>
              <a:rPr lang="uk-UA" smtClean="0">
                <a:latin typeface="Times New Roman" pitchFamily="18" charset="0"/>
              </a:rPr>
              <a:t>7. Маніпулювання дружбою</a:t>
            </a:r>
          </a:p>
          <a:p>
            <a:r>
              <a:rPr lang="uk-UA" smtClean="0">
                <a:latin typeface="Times New Roman" pitchFamily="18" charset="0"/>
              </a:rPr>
              <a:t>8. Відсутність можливостей проведення предметного дозвілля.</a:t>
            </a:r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smtClean="0"/>
              <a:t/>
            </a:r>
            <a:br>
              <a:rPr lang="uk-UA" sz="4000" smtClean="0"/>
            </a:br>
            <a:r>
              <a:rPr lang="uk-UA" sz="4000" b="1" smtClean="0">
                <a:solidFill>
                  <a:schemeClr val="tx2"/>
                </a:solidFill>
              </a:rPr>
              <a:t>Напрями профілактичної роботи з протидії булінгу у закладах освіти</a:t>
            </a:r>
            <a:br>
              <a:rPr lang="uk-UA" sz="4000" b="1" smtClean="0">
                <a:solidFill>
                  <a:schemeClr val="tx2"/>
                </a:solidFill>
              </a:rPr>
            </a:br>
            <a:endParaRPr lang="ru-RU" sz="4000" b="1" smtClean="0">
              <a:solidFill>
                <a:schemeClr val="tx2"/>
              </a:solidFill>
            </a:endParaRPr>
          </a:p>
        </p:txBody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>
          <a:xfrm>
            <a:off x="684213" y="2492375"/>
            <a:ext cx="7848600" cy="3816350"/>
          </a:xfrm>
        </p:spPr>
        <p:txBody>
          <a:bodyPr/>
          <a:lstStyle/>
          <a:p>
            <a:r>
              <a:rPr lang="uk-UA" sz="3600" smtClean="0">
                <a:latin typeface="Times New Roman" pitchFamily="18" charset="0"/>
              </a:rPr>
              <a:t>Інформативно - консультативний</a:t>
            </a:r>
          </a:p>
          <a:p>
            <a:r>
              <a:rPr lang="uk-UA" sz="3600" smtClean="0">
                <a:latin typeface="Times New Roman" pitchFamily="18" charset="0"/>
              </a:rPr>
              <a:t>Діагностичний</a:t>
            </a:r>
          </a:p>
          <a:p>
            <a:r>
              <a:rPr lang="uk-UA" sz="3600" smtClean="0">
                <a:latin typeface="Times New Roman" pitchFamily="18" charset="0"/>
              </a:rPr>
              <a:t>Корекційний</a:t>
            </a:r>
          </a:p>
          <a:p>
            <a:r>
              <a:rPr lang="uk-UA" sz="3600" smtClean="0">
                <a:latin typeface="Times New Roman" pitchFamily="18" charset="0"/>
              </a:rPr>
              <a:t>Організаційний</a:t>
            </a:r>
          </a:p>
          <a:p>
            <a:endParaRPr lang="ru-RU" sz="36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>
          <a:xfrm>
            <a:off x="1116013" y="836613"/>
            <a:ext cx="6964362" cy="1201737"/>
          </a:xfrm>
        </p:spPr>
        <p:txBody>
          <a:bodyPr/>
          <a:lstStyle/>
          <a:p>
            <a:r>
              <a:rPr lang="uk-UA" sz="4000" b="1" smtClean="0">
                <a:solidFill>
                  <a:schemeClr val="tx2"/>
                </a:solidFill>
              </a:rPr>
              <a:t>Завдання Психологічної служби  закладу освіти з протидії булінгу</a:t>
            </a:r>
            <a:endParaRPr lang="ru-RU" sz="4000" b="1" smtClean="0">
              <a:solidFill>
                <a:schemeClr val="tx2"/>
              </a:solidFill>
            </a:endParaRPr>
          </a:p>
        </p:txBody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>
          <a:xfrm>
            <a:off x="755650" y="2349500"/>
            <a:ext cx="7704138" cy="4103688"/>
          </a:xfrm>
        </p:spPr>
        <p:txBody>
          <a:bodyPr/>
          <a:lstStyle/>
          <a:p>
            <a:r>
              <a:rPr lang="uk-UA" sz="3200" smtClean="0">
                <a:latin typeface="Times New Roman" pitchFamily="18" charset="0"/>
              </a:rPr>
              <a:t>Вдосконалення  превентивного підходу;</a:t>
            </a:r>
          </a:p>
          <a:p>
            <a:r>
              <a:rPr lang="uk-UA" sz="3200" smtClean="0">
                <a:latin typeface="Times New Roman" pitchFamily="18" charset="0"/>
              </a:rPr>
              <a:t>Розроблення й упровадження  інноваційних  технологій в галузі психології та соціальної педагогіки;</a:t>
            </a:r>
          </a:p>
          <a:p>
            <a:r>
              <a:rPr lang="uk-UA" sz="3200" smtClean="0">
                <a:latin typeface="Times New Roman" pitchFamily="18" charset="0"/>
              </a:rPr>
              <a:t>Упровадження ефективних  освітньо - профілактичних програм.</a:t>
            </a:r>
            <a:endParaRPr lang="ru-RU" sz="32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smtClean="0"/>
              <a:t/>
            </a:r>
            <a:br>
              <a:rPr lang="uk-UA" sz="4000" smtClean="0"/>
            </a:br>
            <a:r>
              <a:rPr lang="uk-UA" sz="4000" smtClean="0"/>
              <a:t/>
            </a:r>
            <a:br>
              <a:rPr lang="uk-UA" sz="4000" smtClean="0"/>
            </a:br>
            <a:r>
              <a:rPr lang="uk-UA" sz="4000" b="1" smtClean="0">
                <a:solidFill>
                  <a:schemeClr val="tx2"/>
                </a:solidFill>
              </a:rPr>
              <a:t>Рівні профілактичної  роботи  з учасниками освітнього процесу</a:t>
            </a:r>
            <a:br>
              <a:rPr lang="uk-UA" sz="4000" b="1" smtClean="0">
                <a:solidFill>
                  <a:schemeClr val="tx2"/>
                </a:solidFill>
              </a:rPr>
            </a:br>
            <a:r>
              <a:rPr lang="uk-UA" sz="4000" b="1" smtClean="0">
                <a:solidFill>
                  <a:schemeClr val="tx2"/>
                </a:solidFill>
              </a:rPr>
              <a:t/>
            </a:r>
            <a:br>
              <a:rPr lang="uk-UA" sz="4000" b="1" smtClean="0">
                <a:solidFill>
                  <a:schemeClr val="tx2"/>
                </a:solidFill>
              </a:rPr>
            </a:br>
            <a:endParaRPr lang="ru-RU" sz="4000" b="1" smtClean="0">
              <a:solidFill>
                <a:schemeClr val="tx2"/>
              </a:solidFill>
            </a:endParaRPr>
          </a:p>
        </p:txBody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>
          <a:xfrm>
            <a:off x="611188" y="2924175"/>
            <a:ext cx="7716837" cy="3933825"/>
          </a:xfrm>
        </p:spPr>
        <p:txBody>
          <a:bodyPr/>
          <a:lstStyle/>
          <a:p>
            <a:r>
              <a:rPr lang="uk-UA" sz="4400" smtClean="0">
                <a:latin typeface="Times New Roman" pitchFamily="18" charset="0"/>
              </a:rPr>
              <a:t>1. Загальношкільний</a:t>
            </a:r>
          </a:p>
          <a:p>
            <a:r>
              <a:rPr lang="uk-UA" sz="4400" smtClean="0">
                <a:latin typeface="Times New Roman" pitchFamily="18" charset="0"/>
              </a:rPr>
              <a:t>2. Груповий</a:t>
            </a:r>
          </a:p>
          <a:p>
            <a:r>
              <a:rPr lang="uk-UA" sz="4400" smtClean="0">
                <a:latin typeface="Times New Roman" pitchFamily="18" charset="0"/>
              </a:rPr>
              <a:t>3. Індивідуальний</a:t>
            </a:r>
            <a:endParaRPr lang="ru-RU" sz="44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3" y="692150"/>
            <a:ext cx="7775575" cy="3603625"/>
          </a:xfrm>
        </p:spPr>
        <p:txBody>
          <a:bodyPr rtlCol="0">
            <a:no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Булінг</a:t>
            </a:r>
            <a:r>
              <a:rPr lang="ru-RU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(</a:t>
            </a:r>
            <a:r>
              <a:rPr lang="ru-RU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цькування</a:t>
            </a: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) </a:t>
            </a:r>
            <a:r>
              <a:rPr lang="ru-RU" sz="2800" dirty="0" smtClean="0"/>
              <a:t>- </a:t>
            </a:r>
            <a:r>
              <a:rPr lang="ru-RU" sz="2800" dirty="0" err="1"/>
              <a:t>діяння</a:t>
            </a:r>
            <a:r>
              <a:rPr lang="ru-RU" sz="2800" dirty="0"/>
              <a:t> </a:t>
            </a:r>
            <a:r>
              <a:rPr lang="ru-RU" sz="2800" dirty="0" err="1"/>
              <a:t>учасників</a:t>
            </a:r>
            <a:r>
              <a:rPr lang="ru-RU" sz="2800" dirty="0"/>
              <a:t> </a:t>
            </a:r>
            <a:r>
              <a:rPr lang="ru-RU" sz="2800" dirty="0" err="1"/>
              <a:t>освітнього</a:t>
            </a:r>
            <a:r>
              <a:rPr lang="ru-RU" sz="2800" dirty="0"/>
              <a:t> </a:t>
            </a:r>
            <a:r>
              <a:rPr lang="ru-RU" sz="2800" dirty="0" err="1"/>
              <a:t>процесу</a:t>
            </a:r>
            <a:r>
              <a:rPr lang="ru-RU" sz="2800" dirty="0"/>
              <a:t>, </a:t>
            </a:r>
            <a:r>
              <a:rPr lang="ru-RU" sz="2800" dirty="0" err="1"/>
              <a:t>які</a:t>
            </a:r>
            <a:r>
              <a:rPr lang="ru-RU" sz="2800" dirty="0"/>
              <a:t> </a:t>
            </a:r>
            <a:r>
              <a:rPr lang="ru-RU" sz="2800" dirty="0" err="1"/>
              <a:t>полягають</a:t>
            </a:r>
            <a:r>
              <a:rPr lang="ru-RU" sz="2800" dirty="0"/>
              <a:t> у </a:t>
            </a:r>
            <a:r>
              <a:rPr lang="ru-RU" sz="2800" dirty="0" err="1"/>
              <a:t>психологічному</a:t>
            </a:r>
            <a:r>
              <a:rPr lang="ru-RU" sz="2800" dirty="0"/>
              <a:t>, </a:t>
            </a:r>
            <a:r>
              <a:rPr lang="ru-RU" sz="2800" dirty="0" err="1"/>
              <a:t>фізичному</a:t>
            </a:r>
            <a:r>
              <a:rPr lang="ru-RU" sz="2800" dirty="0"/>
              <a:t>, </a:t>
            </a:r>
            <a:r>
              <a:rPr lang="ru-RU" sz="2800" dirty="0" err="1"/>
              <a:t>економічному</a:t>
            </a:r>
            <a:r>
              <a:rPr lang="ru-RU" sz="2800" dirty="0"/>
              <a:t>, сексуальному </a:t>
            </a:r>
            <a:r>
              <a:rPr lang="ru-RU" sz="2800" dirty="0" err="1"/>
              <a:t>насильстві</a:t>
            </a:r>
            <a:r>
              <a:rPr lang="ru-RU" sz="2800" dirty="0"/>
              <a:t>, у тому </a:t>
            </a:r>
            <a:r>
              <a:rPr lang="ru-RU" sz="2800" dirty="0" err="1"/>
              <a:t>числі</a:t>
            </a:r>
            <a:r>
              <a:rPr lang="ru-RU" sz="2800" dirty="0"/>
              <a:t> </a:t>
            </a:r>
            <a:r>
              <a:rPr lang="ru-RU" sz="2800" dirty="0" err="1"/>
              <a:t>із</a:t>
            </a:r>
            <a:r>
              <a:rPr lang="ru-RU" sz="2800" dirty="0"/>
              <a:t> </a:t>
            </a:r>
            <a:r>
              <a:rPr lang="ru-RU" sz="2800" dirty="0" err="1"/>
              <a:t>застосуванням</a:t>
            </a:r>
            <a:r>
              <a:rPr lang="ru-RU" sz="2800" dirty="0"/>
              <a:t> </a:t>
            </a:r>
            <a:r>
              <a:rPr lang="ru-RU" sz="2800" dirty="0" err="1"/>
              <a:t>засобів</a:t>
            </a:r>
            <a:r>
              <a:rPr lang="ru-RU" sz="2800" dirty="0"/>
              <a:t> </a:t>
            </a:r>
            <a:r>
              <a:rPr lang="ru-RU" sz="2800" dirty="0" err="1"/>
              <a:t>електронних</a:t>
            </a:r>
            <a:r>
              <a:rPr lang="ru-RU" sz="2800" dirty="0"/>
              <a:t> </a:t>
            </a:r>
            <a:r>
              <a:rPr lang="ru-RU" sz="2800" dirty="0" err="1"/>
              <a:t>комунікацій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вчиняються</a:t>
            </a:r>
            <a:r>
              <a:rPr lang="ru-RU" sz="2800" dirty="0"/>
              <a:t> </a:t>
            </a:r>
            <a:r>
              <a:rPr lang="ru-RU" sz="2800" dirty="0" err="1"/>
              <a:t>стосовно</a:t>
            </a:r>
            <a:r>
              <a:rPr lang="ru-RU" sz="2800" dirty="0"/>
              <a:t> </a:t>
            </a:r>
            <a:r>
              <a:rPr lang="ru-RU" sz="2800" dirty="0" err="1"/>
              <a:t>малолітньої</a:t>
            </a:r>
            <a:r>
              <a:rPr lang="ru-RU" sz="2800" dirty="0"/>
              <a:t> </a:t>
            </a:r>
            <a:r>
              <a:rPr lang="ru-RU" sz="2800" dirty="0" err="1"/>
              <a:t>чи</a:t>
            </a:r>
            <a:r>
              <a:rPr lang="ru-RU" sz="2800" dirty="0"/>
              <a:t> </a:t>
            </a:r>
            <a:r>
              <a:rPr lang="ru-RU" sz="2800" dirty="0" err="1"/>
              <a:t>неповнолітньої</a:t>
            </a:r>
            <a:r>
              <a:rPr lang="ru-RU" sz="2800" dirty="0"/>
              <a:t> особи </a:t>
            </a:r>
            <a:r>
              <a:rPr lang="ru-RU" sz="2800" dirty="0" err="1"/>
              <a:t>або</a:t>
            </a:r>
            <a:r>
              <a:rPr lang="ru-RU" sz="2800" dirty="0"/>
              <a:t> такою особою </a:t>
            </a:r>
            <a:r>
              <a:rPr lang="ru-RU" sz="2800" dirty="0" err="1"/>
              <a:t>стосовно</a:t>
            </a:r>
            <a:r>
              <a:rPr lang="ru-RU" sz="2800" dirty="0"/>
              <a:t> </a:t>
            </a:r>
            <a:r>
              <a:rPr lang="ru-RU" sz="2800" dirty="0" err="1"/>
              <a:t>інших</a:t>
            </a:r>
            <a:r>
              <a:rPr lang="ru-RU" sz="2800" dirty="0"/>
              <a:t> </a:t>
            </a:r>
            <a:r>
              <a:rPr lang="ru-RU" sz="2800" dirty="0" err="1"/>
              <a:t>учасників</a:t>
            </a:r>
            <a:r>
              <a:rPr lang="ru-RU" sz="2800" dirty="0"/>
              <a:t> </a:t>
            </a:r>
            <a:r>
              <a:rPr lang="ru-RU" sz="2800" dirty="0" err="1"/>
              <a:t>освітнього</a:t>
            </a:r>
            <a:r>
              <a:rPr lang="ru-RU" sz="2800" dirty="0"/>
              <a:t> </a:t>
            </a:r>
            <a:r>
              <a:rPr lang="ru-RU" sz="2800" dirty="0" err="1"/>
              <a:t>процесу</a:t>
            </a:r>
            <a:r>
              <a:rPr lang="ru-RU" sz="2800" dirty="0"/>
              <a:t>, </a:t>
            </a:r>
            <a:r>
              <a:rPr lang="ru-RU" sz="2800" dirty="0" err="1"/>
              <a:t>внаслідок</a:t>
            </a:r>
            <a:r>
              <a:rPr lang="ru-RU" sz="2800" dirty="0"/>
              <a:t> </a:t>
            </a:r>
            <a:r>
              <a:rPr lang="ru-RU" sz="2800" dirty="0" err="1"/>
              <a:t>чого</a:t>
            </a:r>
            <a:r>
              <a:rPr lang="ru-RU" sz="2800" dirty="0"/>
              <a:t> </a:t>
            </a:r>
            <a:r>
              <a:rPr lang="ru-RU" sz="3200" dirty="0">
                <a:solidFill>
                  <a:srgbClr val="FF0000"/>
                </a:solidFill>
              </a:rPr>
              <a:t>могла бути </a:t>
            </a:r>
            <a:r>
              <a:rPr lang="ru-RU" sz="2800" dirty="0" err="1"/>
              <a:t>чи</a:t>
            </a:r>
            <a:r>
              <a:rPr lang="ru-RU" sz="2800" dirty="0"/>
              <a:t> </a:t>
            </a:r>
            <a:r>
              <a:rPr lang="ru-RU" sz="2800" dirty="0" err="1"/>
              <a:t>була</a:t>
            </a:r>
            <a:r>
              <a:rPr lang="ru-RU" sz="2800" dirty="0"/>
              <a:t> </a:t>
            </a:r>
            <a:r>
              <a:rPr lang="ru-RU" sz="2800" dirty="0" err="1"/>
              <a:t>заподіяна</a:t>
            </a:r>
            <a:r>
              <a:rPr lang="ru-RU" sz="2800" dirty="0"/>
              <a:t> шкода </a:t>
            </a:r>
            <a:r>
              <a:rPr lang="ru-RU" sz="2800" dirty="0" err="1"/>
              <a:t>психічному</a:t>
            </a:r>
            <a:r>
              <a:rPr lang="ru-RU" sz="2800" dirty="0"/>
              <a:t> </a:t>
            </a:r>
            <a:r>
              <a:rPr lang="ru-RU" sz="2800" dirty="0" err="1"/>
              <a:t>або</a:t>
            </a:r>
            <a:r>
              <a:rPr lang="ru-RU" sz="2800" dirty="0"/>
              <a:t> </a:t>
            </a:r>
            <a:r>
              <a:rPr lang="ru-RU" sz="2800" dirty="0" err="1"/>
              <a:t>фізичному</a:t>
            </a:r>
            <a:r>
              <a:rPr lang="ru-RU" sz="2800" dirty="0"/>
              <a:t> </a:t>
            </a:r>
            <a:r>
              <a:rPr lang="ru-RU" sz="2800" dirty="0" err="1"/>
              <a:t>здоров’ю</a:t>
            </a:r>
            <a:r>
              <a:rPr lang="ru-RU" sz="2800" dirty="0"/>
              <a:t> </a:t>
            </a:r>
            <a:r>
              <a:rPr lang="ru-RU" sz="2800" dirty="0" err="1"/>
              <a:t>потерпілого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 smtClean="0">
                <a:solidFill>
                  <a:schemeClr val="tx2"/>
                </a:solidFill>
              </a:rPr>
              <a:t>Робота на загальношкільному рівні</a:t>
            </a:r>
            <a:r>
              <a:rPr lang="uk-UA" sz="4000" smtClean="0"/>
              <a:t/>
            </a:r>
            <a:br>
              <a:rPr lang="uk-UA" sz="4000" smtClean="0"/>
            </a:br>
            <a:endParaRPr lang="ru-RU" sz="4000" smtClean="0"/>
          </a:p>
        </p:txBody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>
          <a:xfrm>
            <a:off x="684213" y="2119313"/>
            <a:ext cx="7632700" cy="4405312"/>
          </a:xfrm>
        </p:spPr>
        <p:txBody>
          <a:bodyPr/>
          <a:lstStyle/>
          <a:p>
            <a:r>
              <a:rPr lang="uk-UA" sz="2800" smtClean="0">
                <a:latin typeface="Times New Roman" pitchFamily="18" charset="0"/>
              </a:rPr>
              <a:t>Упровадження у шкільне життя  норм, що визначають  булінг  та інші форми  насильства неприйнятними</a:t>
            </a:r>
          </a:p>
          <a:p>
            <a:r>
              <a:rPr lang="uk-UA" sz="2800" smtClean="0">
                <a:latin typeface="Times New Roman" pitchFamily="18" charset="0"/>
              </a:rPr>
              <a:t>Проведення практичними психологами, соціальними педагогами психодіагностичних  досліджень учнів для моніторінгового дослідження ознак особливостей і причин булінгу.</a:t>
            </a:r>
            <a:endParaRPr lang="ru-RU" sz="28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 smtClean="0">
                <a:solidFill>
                  <a:schemeClr val="tx2"/>
                </a:solidFill>
              </a:rPr>
              <a:t>Робота на загальношкільному рівні</a:t>
            </a:r>
            <a:r>
              <a:rPr lang="uk-UA" sz="4000" smtClean="0"/>
              <a:t/>
            </a:r>
            <a:br>
              <a:rPr lang="uk-UA" sz="4000" smtClean="0"/>
            </a:br>
            <a:endParaRPr lang="ru-RU" sz="4000" smtClean="0"/>
          </a:p>
        </p:txBody>
      </p:sp>
      <p:sp>
        <p:nvSpPr>
          <p:cNvPr id="37890" name="Rectangle 3"/>
          <p:cNvSpPr>
            <a:spLocks noGrp="1"/>
          </p:cNvSpPr>
          <p:nvPr>
            <p:ph type="body" idx="1"/>
          </p:nvPr>
        </p:nvSpPr>
        <p:spPr>
          <a:xfrm>
            <a:off x="684213" y="2119313"/>
            <a:ext cx="7775575" cy="4117975"/>
          </a:xfrm>
        </p:spPr>
        <p:txBody>
          <a:bodyPr/>
          <a:lstStyle/>
          <a:p>
            <a:r>
              <a:rPr lang="uk-UA" sz="2800" smtClean="0">
                <a:latin typeface="Times New Roman" pitchFamily="18" charset="0"/>
              </a:rPr>
              <a:t>Проведення тренінгів  для фахівців  закладу освіти  для ознайомлення  із сутністю, проблемами та методами  її вирішення.</a:t>
            </a:r>
          </a:p>
          <a:p>
            <a:r>
              <a:rPr lang="uk-UA" sz="2800" smtClean="0">
                <a:latin typeface="Times New Roman" pitchFamily="18" charset="0"/>
              </a:rPr>
              <a:t>Проведення групових дискусій для фахівців школи та батьківської громадськості</a:t>
            </a:r>
          </a:p>
          <a:p>
            <a:r>
              <a:rPr lang="uk-UA" sz="2800" smtClean="0">
                <a:latin typeface="Times New Roman" pitchFamily="18" charset="0"/>
              </a:rPr>
              <a:t>Залучення до тренінгів, дискусій, батьківських зборів представників ССД, ЦСССДМ, Поліції.</a:t>
            </a:r>
            <a:endParaRPr lang="ru-RU" sz="28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 smtClean="0">
                <a:solidFill>
                  <a:schemeClr val="tx2"/>
                </a:solidFill>
              </a:rPr>
              <a:t>Робота на груповому рівні</a:t>
            </a:r>
            <a:endParaRPr lang="ru-RU" sz="4000" b="1" smtClean="0">
              <a:solidFill>
                <a:schemeClr val="tx2"/>
              </a:solidFill>
            </a:endParaRPr>
          </a:p>
        </p:txBody>
      </p:sp>
      <p:sp>
        <p:nvSpPr>
          <p:cNvPr id="38914" name="Rectangle 3"/>
          <p:cNvSpPr>
            <a:spLocks noGrp="1"/>
          </p:cNvSpPr>
          <p:nvPr>
            <p:ph type="body" idx="1"/>
          </p:nvPr>
        </p:nvSpPr>
        <p:spPr>
          <a:xfrm>
            <a:off x="755650" y="2119313"/>
            <a:ext cx="7632700" cy="44783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smtClean="0">
                <a:latin typeface="Times New Roman" pitchFamily="18" charset="0"/>
              </a:rPr>
              <a:t>1. Проведення анкетування учнів</a:t>
            </a:r>
          </a:p>
          <a:p>
            <a:pPr>
              <a:lnSpc>
                <a:spcPct val="90000"/>
              </a:lnSpc>
            </a:pPr>
            <a:r>
              <a:rPr lang="uk-UA" smtClean="0">
                <a:latin typeface="Times New Roman" pitchFamily="18" charset="0"/>
              </a:rPr>
              <a:t>2. Обговорення  ціннісних орієнтирів і норм безпечного суспільного життя</a:t>
            </a:r>
          </a:p>
          <a:p>
            <a:pPr>
              <a:lnSpc>
                <a:spcPct val="90000"/>
              </a:lnSpc>
            </a:pPr>
            <a:r>
              <a:rPr lang="uk-UA" smtClean="0">
                <a:latin typeface="Times New Roman" pitchFamily="18" charset="0"/>
              </a:rPr>
              <a:t>3 Оновлення  й популяризація  спільно вироблених правил  шкільного життя</a:t>
            </a:r>
          </a:p>
          <a:p>
            <a:pPr>
              <a:lnSpc>
                <a:spcPct val="90000"/>
              </a:lnSpc>
            </a:pPr>
            <a:r>
              <a:rPr lang="uk-UA" smtClean="0">
                <a:latin typeface="Times New Roman" pitchFamily="18" charset="0"/>
              </a:rPr>
              <a:t>4.Проведення  тематичних виховних годин</a:t>
            </a:r>
          </a:p>
          <a:p>
            <a:pPr>
              <a:lnSpc>
                <a:spcPct val="90000"/>
              </a:lnSpc>
            </a:pPr>
            <a:r>
              <a:rPr lang="uk-UA" smtClean="0">
                <a:latin typeface="Times New Roman" pitchFamily="18" charset="0"/>
              </a:rPr>
              <a:t>5.Проведення тренінгів із розвитку життєвих навичок, ефективного спілкування, просоціальної поведінки,соціальної успішності.</a:t>
            </a:r>
          </a:p>
          <a:p>
            <a:pPr>
              <a:lnSpc>
                <a:spcPct val="90000"/>
              </a:lnSpc>
            </a:pPr>
            <a:r>
              <a:rPr lang="uk-UA" smtClean="0">
                <a:latin typeface="Times New Roman" pitchFamily="18" charset="0"/>
              </a:rPr>
              <a:t>6. Перегляд й обговорення відеофільмів.</a:t>
            </a:r>
          </a:p>
          <a:p>
            <a:pPr>
              <a:lnSpc>
                <a:spcPct val="90000"/>
              </a:lnSpc>
            </a:pPr>
            <a:r>
              <a:rPr lang="uk-UA" smtClean="0">
                <a:latin typeface="Times New Roman" pitchFamily="18" charset="0"/>
              </a:rPr>
              <a:t>7.Розроблення й реалізація учнівських проектів.</a:t>
            </a:r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 smtClean="0">
                <a:solidFill>
                  <a:schemeClr val="tx2"/>
                </a:solidFill>
              </a:rPr>
              <a:t>Робота на </a:t>
            </a:r>
            <a:br>
              <a:rPr lang="uk-UA" sz="4000" b="1" smtClean="0">
                <a:solidFill>
                  <a:schemeClr val="tx2"/>
                </a:solidFill>
              </a:rPr>
            </a:br>
            <a:r>
              <a:rPr lang="uk-UA" sz="4000" b="1" smtClean="0">
                <a:solidFill>
                  <a:schemeClr val="tx2"/>
                </a:solidFill>
              </a:rPr>
              <a:t>груповому  рівні</a:t>
            </a:r>
            <a:endParaRPr lang="ru-RU" sz="4000" b="1" smtClean="0">
              <a:solidFill>
                <a:schemeClr val="tx2"/>
              </a:solidFill>
            </a:endParaRPr>
          </a:p>
        </p:txBody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>
          <a:xfrm>
            <a:off x="900113" y="2119313"/>
            <a:ext cx="7488237" cy="4405312"/>
          </a:xfrm>
        </p:spPr>
        <p:txBody>
          <a:bodyPr/>
          <a:lstStyle/>
          <a:p>
            <a:r>
              <a:rPr lang="uk-UA" sz="2800" smtClean="0">
                <a:latin typeface="Times New Roman" pitchFamily="18" charset="0"/>
              </a:rPr>
              <a:t>8.Організація та проведення  психологічних, соціальних  акцій.</a:t>
            </a:r>
          </a:p>
          <a:p>
            <a:r>
              <a:rPr lang="uk-UA" sz="2800" smtClean="0">
                <a:latin typeface="Times New Roman" pitchFamily="18" charset="0"/>
              </a:rPr>
              <a:t>9. Проведення рольових, ділових, організаційно-діяльнісних ігор.</a:t>
            </a:r>
          </a:p>
          <a:p>
            <a:r>
              <a:rPr lang="uk-UA" sz="2800" smtClean="0">
                <a:latin typeface="Times New Roman" pitchFamily="18" charset="0"/>
              </a:rPr>
              <a:t>10.Проведення щорічної  акції “ 16 днів  без насильства”</a:t>
            </a:r>
          </a:p>
          <a:p>
            <a:r>
              <a:rPr lang="uk-UA" sz="2800" smtClean="0">
                <a:latin typeface="Times New Roman" pitchFamily="18" charset="0"/>
              </a:rPr>
              <a:t>11.Створення на сайті закладу  сторінки  “Школа територія дружби і безпеки”.</a:t>
            </a:r>
            <a:endParaRPr lang="ru-RU" sz="2800" smtClean="0">
              <a:latin typeface="Times New Roman" pitchFamily="18" charset="0"/>
            </a:endParaRPr>
          </a:p>
        </p:txBody>
      </p:sp>
      <p:sp>
        <p:nvSpPr>
          <p:cNvPr id="39939" name="Rectangle 4"/>
          <p:cNvSpPr>
            <a:spLocks noChangeArrowheads="1"/>
          </p:cNvSpPr>
          <p:nvPr/>
        </p:nvSpPr>
        <p:spPr bwMode="auto">
          <a:xfrm>
            <a:off x="3024188" y="3170238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/>
          </p:cNvSpPr>
          <p:nvPr>
            <p:ph type="title"/>
          </p:nvPr>
        </p:nvSpPr>
        <p:spPr>
          <a:xfrm>
            <a:off x="1116013" y="836613"/>
            <a:ext cx="6964362" cy="1201737"/>
          </a:xfrm>
        </p:spPr>
        <p:txBody>
          <a:bodyPr/>
          <a:lstStyle/>
          <a:p>
            <a:r>
              <a:rPr lang="uk-UA" sz="4000" b="1" smtClean="0">
                <a:solidFill>
                  <a:schemeClr val="tx2"/>
                </a:solidFill>
                <a:latin typeface="Arial" charset="0"/>
              </a:rPr>
              <a:t>Робота на індивідуальному рівні </a:t>
            </a:r>
            <a:r>
              <a:rPr lang="uk-UA" sz="4000" b="1" smtClean="0">
                <a:solidFill>
                  <a:schemeClr val="tx2"/>
                </a:solidFill>
              </a:rPr>
              <a:t>соціального</a:t>
            </a:r>
            <a:r>
              <a:rPr lang="uk-UA" sz="4000" b="1" smtClean="0">
                <a:solidFill>
                  <a:schemeClr val="tx2"/>
                </a:solidFill>
                <a:latin typeface="Arial" charset="0"/>
              </a:rPr>
              <a:t> педагога</a:t>
            </a:r>
            <a:endParaRPr lang="ru-RU" sz="4000" b="1" smtClean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40962" name="Rectangle 3"/>
          <p:cNvSpPr>
            <a:spLocks noGrp="1"/>
          </p:cNvSpPr>
          <p:nvPr>
            <p:ph type="body" idx="1"/>
          </p:nvPr>
        </p:nvSpPr>
        <p:spPr>
          <a:xfrm>
            <a:off x="827088" y="2276475"/>
            <a:ext cx="7632700" cy="4392613"/>
          </a:xfrm>
        </p:spPr>
        <p:txBody>
          <a:bodyPr/>
          <a:lstStyle/>
          <a:p>
            <a:r>
              <a:rPr lang="uk-UA" sz="2800" smtClean="0">
                <a:latin typeface="Times New Roman" pitchFamily="18" charset="0"/>
              </a:rPr>
              <a:t>Проведення діагностичної роботи з учнем, за потреби з батьками учня, для вивчення причин агресивної поведінки учня.</a:t>
            </a:r>
          </a:p>
          <a:p>
            <a:r>
              <a:rPr lang="uk-UA" sz="2800" smtClean="0">
                <a:latin typeface="Times New Roman" pitchFamily="18" charset="0"/>
              </a:rPr>
              <a:t>Ознайомлення учня, батьків з результатами діагностики.</a:t>
            </a:r>
          </a:p>
          <a:p>
            <a:r>
              <a:rPr lang="uk-UA" sz="2800" smtClean="0">
                <a:latin typeface="Times New Roman" pitchFamily="18" charset="0"/>
              </a:rPr>
              <a:t>Проведення коррекційної роботи з учнем на розвиток  умінь, навичок розуміння та розв</a:t>
            </a:r>
            <a:r>
              <a:rPr lang="uk-UA" sz="2800" smtClean="0">
                <a:latin typeface="Times New Roman" pitchFamily="18" charset="0"/>
                <a:cs typeface="Arial" charset="0"/>
              </a:rPr>
              <a:t>’</a:t>
            </a:r>
            <a:r>
              <a:rPr lang="uk-UA" sz="2800" smtClean="0">
                <a:latin typeface="Times New Roman" pitchFamily="18" charset="0"/>
              </a:rPr>
              <a:t>язання  проблеми насильства між дітьми.</a:t>
            </a:r>
            <a:endParaRPr lang="ru-RU" sz="28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 smtClean="0">
                <a:solidFill>
                  <a:schemeClr val="tx2"/>
                </a:solidFill>
              </a:rPr>
              <a:t>Робота на індивідуальному рівні соціального педагога</a:t>
            </a:r>
            <a:endParaRPr lang="ru-RU" sz="4000" b="1" smtClean="0">
              <a:solidFill>
                <a:schemeClr val="tx2"/>
              </a:solidFill>
            </a:endParaRPr>
          </a:p>
        </p:txBody>
      </p:sp>
      <p:sp>
        <p:nvSpPr>
          <p:cNvPr id="41986" name="Rectangle 3"/>
          <p:cNvSpPr>
            <a:spLocks noGrp="1"/>
          </p:cNvSpPr>
          <p:nvPr>
            <p:ph type="body" idx="1"/>
          </p:nvPr>
        </p:nvSpPr>
        <p:spPr>
          <a:xfrm>
            <a:off x="971550" y="2276475"/>
            <a:ext cx="7416800" cy="3889375"/>
          </a:xfrm>
        </p:spPr>
        <p:txBody>
          <a:bodyPr/>
          <a:lstStyle/>
          <a:p>
            <a:r>
              <a:rPr lang="uk-UA" smtClean="0"/>
              <a:t>Проведення  соціальним педагогом коригувальної роботи  з учнем щодо профілактитки  агресивної, девіантної  поведінки.</a:t>
            </a:r>
          </a:p>
          <a:p>
            <a:endParaRPr lang="uk-UA" smtClean="0"/>
          </a:p>
          <a:p>
            <a:r>
              <a:rPr lang="uk-UA" smtClean="0"/>
              <a:t>Робота з учнем з формування  толерантності, ефективного партнерства. 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chemeClr val="tx2"/>
                </a:solidFill>
              </a:rPr>
              <a:t>Соціально-педагогічний патронаж</a:t>
            </a:r>
          </a:p>
        </p:txBody>
      </p:sp>
      <p:sp>
        <p:nvSpPr>
          <p:cNvPr id="43010" name="Rectangle 3"/>
          <p:cNvSpPr>
            <a:spLocks noGrp="1"/>
          </p:cNvSpPr>
          <p:nvPr>
            <p:ph type="body" idx="1"/>
          </p:nvPr>
        </p:nvSpPr>
        <p:spPr>
          <a:xfrm>
            <a:off x="755650" y="2133600"/>
            <a:ext cx="7632700" cy="4106863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ru-RU" smtClean="0">
                <a:latin typeface="Times New Roman" pitchFamily="18" charset="0"/>
              </a:rPr>
              <a:t>Соціально-педагогічний патронаж у системі освіти сприяє взаємодії закладів освіти, сім’ї і суспільства у вихованні здобувачів освіти, їх адаптації до умов соціального середовища, </a:t>
            </a: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забезпечує профілактику та запобігання булінгу (цькуванню), </a:t>
            </a:r>
            <a:r>
              <a:rPr lang="ru-RU" smtClean="0">
                <a:latin typeface="Times New Roman" pitchFamily="18" charset="0"/>
              </a:rPr>
              <a:t>надання консультативної допомоги батькам, психологічного супроводу здобувачів освіти, які постраждали від булінгу (цькування), стали його свідками або вчинили булінг (цькування). 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mtClean="0">
                <a:latin typeface="Times New Roman" pitchFamily="18" charset="0"/>
              </a:rPr>
              <a:t>Соціально-педагогічний патронаж здійснюється соціальними педагогами</a:t>
            </a:r>
          </a:p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 smtClean="0">
                <a:solidFill>
                  <a:schemeClr val="tx2"/>
                </a:solidFill>
              </a:rPr>
              <a:t>Робота на індивідуальному рівні практичного психолога</a:t>
            </a:r>
            <a:endParaRPr lang="ru-RU" sz="4000" b="1" smtClean="0">
              <a:solidFill>
                <a:schemeClr val="tx2"/>
              </a:solidFill>
            </a:endParaRPr>
          </a:p>
        </p:txBody>
      </p:sp>
      <p:sp>
        <p:nvSpPr>
          <p:cNvPr id="44034" name="Rectangle 3"/>
          <p:cNvSpPr>
            <a:spLocks noGrp="1"/>
          </p:cNvSpPr>
          <p:nvPr>
            <p:ph type="body" idx="1"/>
          </p:nvPr>
        </p:nvSpPr>
        <p:spPr>
          <a:xfrm>
            <a:off x="755650" y="2349500"/>
            <a:ext cx="7704138" cy="3887788"/>
          </a:xfrm>
        </p:spPr>
        <p:txBody>
          <a:bodyPr/>
          <a:lstStyle/>
          <a:p>
            <a:r>
              <a:rPr lang="uk-UA" sz="3200" smtClean="0">
                <a:latin typeface="Times New Roman" pitchFamily="18" charset="0"/>
              </a:rPr>
              <a:t>Проведення роботи з учнем щодо створення власної системи  життєвих цінностей, зняття тривожності, ємоційної напруги </a:t>
            </a:r>
          </a:p>
          <a:p>
            <a:r>
              <a:rPr lang="uk-UA" sz="3200" smtClean="0">
                <a:latin typeface="Times New Roman" pitchFamily="18" charset="0"/>
              </a:rPr>
              <a:t>Робота з учнем щодо  вирішення конфліктів, управління власними емоціями та подолання стресу тощо</a:t>
            </a:r>
            <a:endParaRPr lang="ru-RU" sz="32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z="3200" b="1" smtClean="0">
                <a:solidFill>
                  <a:schemeClr val="tx2"/>
                </a:solidFill>
              </a:rPr>
              <a:t>Реалізація соціального проекту</a:t>
            </a:r>
            <a:br>
              <a:rPr lang="uk-UA" sz="3200" b="1" smtClean="0">
                <a:solidFill>
                  <a:schemeClr val="tx2"/>
                </a:solidFill>
              </a:rPr>
            </a:br>
            <a:r>
              <a:rPr lang="uk-UA" sz="3200" b="1" smtClean="0">
                <a:solidFill>
                  <a:schemeClr val="tx2"/>
                </a:solidFill>
              </a:rPr>
              <a:t>” Булінг - симптоми реальності”</a:t>
            </a:r>
            <a:endParaRPr lang="ru-RU" sz="3200" b="1" smtClean="0">
              <a:solidFill>
                <a:schemeClr val="tx2"/>
              </a:solidFill>
            </a:endParaRPr>
          </a:p>
        </p:txBody>
      </p:sp>
      <p:sp>
        <p:nvSpPr>
          <p:cNvPr id="45058" name="Объект 2"/>
          <p:cNvSpPr>
            <a:spLocks noGrp="1"/>
          </p:cNvSpPr>
          <p:nvPr>
            <p:ph idx="1"/>
          </p:nvPr>
        </p:nvSpPr>
        <p:spPr>
          <a:xfrm>
            <a:off x="684213" y="2133600"/>
            <a:ext cx="7704137" cy="4175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uk-UA" sz="2800" smtClean="0">
                <a:latin typeface="Times New Roman" pitchFamily="18" charset="0"/>
              </a:rPr>
              <a:t>1. Протягом року  психологічним службам закладів освіти Новобаварського району проводити постійно тренінги із профілактики конфліктів, правопорушень, розв</a:t>
            </a:r>
            <a:r>
              <a:rPr lang="uk-UA" sz="2800" smtClean="0">
                <a:latin typeface="Times New Roman" pitchFamily="18" charset="0"/>
                <a:cs typeface="Arial" charset="0"/>
              </a:rPr>
              <a:t>’</a:t>
            </a:r>
            <a:r>
              <a:rPr lang="uk-UA" sz="2800" smtClean="0">
                <a:latin typeface="Times New Roman" pitchFamily="18" charset="0"/>
              </a:rPr>
              <a:t>язання  проблем булінгу  у школі.</a:t>
            </a:r>
          </a:p>
          <a:p>
            <a:pPr eaLnBrk="1" hangingPunct="1">
              <a:lnSpc>
                <a:spcPct val="90000"/>
              </a:lnSpc>
            </a:pPr>
            <a:r>
              <a:rPr lang="uk-UA" sz="2800" smtClean="0">
                <a:latin typeface="Times New Roman" pitchFamily="18" charset="0"/>
              </a:rPr>
              <a:t>2. Забезпечити виконання заходів для надання соціальних  та  психолого-педагогічних послуг здобувачів освіти, які вчинили булінг, стали його свідками або постраждали від булінгу.</a:t>
            </a:r>
            <a:endParaRPr lang="ru-RU" sz="28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z="3200" b="1" smtClean="0">
                <a:solidFill>
                  <a:schemeClr val="tx2"/>
                </a:solidFill>
              </a:rPr>
              <a:t>Реалізація соціального проекту</a:t>
            </a:r>
            <a:br>
              <a:rPr lang="uk-UA" sz="3200" b="1" smtClean="0">
                <a:solidFill>
                  <a:schemeClr val="tx2"/>
                </a:solidFill>
              </a:rPr>
            </a:br>
            <a:r>
              <a:rPr lang="uk-UA" sz="3200" b="1" smtClean="0">
                <a:solidFill>
                  <a:schemeClr val="tx2"/>
                </a:solidFill>
              </a:rPr>
              <a:t>” Булінг - симптоми реальності”</a:t>
            </a:r>
            <a:endParaRPr lang="ru-RU" sz="3200" b="1" smtClean="0">
              <a:solidFill>
                <a:schemeClr val="tx2"/>
              </a:solidFill>
            </a:endParaRPr>
          </a:p>
        </p:txBody>
      </p:sp>
      <p:sp>
        <p:nvSpPr>
          <p:cNvPr id="47106" name="Объект 2"/>
          <p:cNvSpPr>
            <a:spLocks noGrp="1"/>
          </p:cNvSpPr>
          <p:nvPr>
            <p:ph idx="1"/>
          </p:nvPr>
        </p:nvSpPr>
        <p:spPr>
          <a:xfrm>
            <a:off x="684213" y="2119313"/>
            <a:ext cx="7704137" cy="3603625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uk-UA" sz="2800" smtClean="0">
                <a:latin typeface="Times New Roman" pitchFamily="18" charset="0"/>
              </a:rPr>
              <a:t>3. Постійно проводити  інформаційно-роз</a:t>
            </a:r>
            <a:r>
              <a:rPr lang="uk-UA" sz="2800" smtClean="0">
                <a:latin typeface="Times New Roman" pitchFamily="18" charset="0"/>
                <a:cs typeface="Arial" charset="0"/>
              </a:rPr>
              <a:t>’</a:t>
            </a:r>
            <a:r>
              <a:rPr lang="uk-UA" sz="2800" smtClean="0">
                <a:latin typeface="Times New Roman" pitchFamily="18" charset="0"/>
              </a:rPr>
              <a:t>яснювальну роботу серед усіх учасників освітнього процесу стосовно виконання вимог Закону України “ Про внесення змін до деяких  законодавчих актів України щодо протидії булінгу (цькування).</a:t>
            </a:r>
          </a:p>
          <a:p>
            <a:pPr algn="just" eaLnBrk="1" hangingPunct="1">
              <a:lnSpc>
                <a:spcPct val="90000"/>
              </a:lnSpc>
            </a:pPr>
            <a:r>
              <a:rPr lang="uk-UA" sz="2800" smtClean="0">
                <a:latin typeface="Times New Roman" pitchFamily="18" charset="0"/>
              </a:rPr>
              <a:t>4. Щомісячно на сайті закладу на сторінці психологічної служби  розміщувати матеріали щодо проведеної  профілактичної роботи з учасниками освітнього процесу</a:t>
            </a:r>
            <a:r>
              <a:rPr lang="uk-UA" sz="20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z="4800" smtClean="0">
                <a:solidFill>
                  <a:srgbClr val="354675"/>
                </a:solidFill>
              </a:rPr>
              <a:t>Закон України</a:t>
            </a:r>
            <a:endParaRPr lang="ru-RU" sz="4800" smtClean="0">
              <a:solidFill>
                <a:srgbClr val="354675"/>
              </a:solidFill>
            </a:endParaRPr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>
          <a:xfrm>
            <a:off x="611188" y="1916113"/>
            <a:ext cx="7777162" cy="4941887"/>
          </a:xfrm>
        </p:spPr>
        <p:txBody>
          <a:bodyPr/>
          <a:lstStyle/>
          <a:p>
            <a:pPr marL="109538" indent="0" eaLnBrk="1" hangingPunct="1"/>
            <a:endParaRPr lang="uk-UA" smtClean="0"/>
          </a:p>
          <a:p>
            <a:pPr marL="109538" indent="0" eaLnBrk="1" hangingPunct="1"/>
            <a:r>
              <a:rPr lang="uk-UA" sz="4000" b="1" smtClean="0"/>
              <a:t> </a:t>
            </a:r>
            <a:r>
              <a:rPr lang="uk-UA" sz="4000" smtClean="0">
                <a:latin typeface="Times New Roman" pitchFamily="18" charset="0"/>
              </a:rPr>
              <a:t>Закон України “ Про внесення змін до деяких законодавчих актів України щодо протидії </a:t>
            </a:r>
          </a:p>
          <a:p>
            <a:pPr marL="109538" indent="0" eaLnBrk="1" hangingPunct="1">
              <a:buFont typeface="Brush Script MT" pitchFamily="66" charset="0"/>
              <a:buNone/>
            </a:pPr>
            <a:r>
              <a:rPr lang="uk-UA" sz="4000" smtClean="0">
                <a:latin typeface="Times New Roman" pitchFamily="18" charset="0"/>
              </a:rPr>
              <a:t>Булінгу (цькуванню)</a:t>
            </a:r>
          </a:p>
          <a:p>
            <a:pPr marL="109538" indent="0" eaLnBrk="1" hangingPunct="1"/>
            <a:endParaRPr lang="uk-UA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z="3200" b="1" smtClean="0">
                <a:solidFill>
                  <a:schemeClr val="tx2"/>
                </a:solidFill>
              </a:rPr>
              <a:t>Реалізація соціального проекту</a:t>
            </a:r>
            <a:br>
              <a:rPr lang="uk-UA" sz="3200" b="1" smtClean="0">
                <a:solidFill>
                  <a:schemeClr val="tx2"/>
                </a:solidFill>
              </a:rPr>
            </a:br>
            <a:r>
              <a:rPr lang="uk-UA" sz="3200" b="1" smtClean="0">
                <a:solidFill>
                  <a:schemeClr val="tx2"/>
                </a:solidFill>
              </a:rPr>
              <a:t>” Булінг - симптоми реальності”</a:t>
            </a:r>
            <a:endParaRPr lang="ru-RU" sz="3200" b="1" smtClean="0">
              <a:solidFill>
                <a:schemeClr val="tx2"/>
              </a:solidFill>
            </a:endParaRPr>
          </a:p>
        </p:txBody>
      </p:sp>
      <p:sp>
        <p:nvSpPr>
          <p:cNvPr id="49154" name="Объект 2"/>
          <p:cNvSpPr>
            <a:spLocks noGrp="1"/>
          </p:cNvSpPr>
          <p:nvPr>
            <p:ph idx="1"/>
          </p:nvPr>
        </p:nvSpPr>
        <p:spPr>
          <a:xfrm>
            <a:off x="755650" y="2119313"/>
            <a:ext cx="7632700" cy="397351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uk-UA" sz="2800" smtClean="0"/>
              <a:t>5. </a:t>
            </a:r>
            <a:r>
              <a:rPr lang="uk-UA" sz="2800" smtClean="0">
                <a:latin typeface="Times New Roman" pitchFamily="18" charset="0"/>
              </a:rPr>
              <a:t>Практичним психологам, соціальним педагогам під час проведення заходів використовувати окремі відеороліки, виготовлені  за матеріалами мотиваційних зустрічей Ніка Вуйчіча, режим доступу розміщено у додатках до листа Міністерства і науки України від 07.08.2018 № 1/9-486 “Про деякі питання організації в закладах освіти виховної роботи щодо безпеки і благополуччя дитини у 2018/2019 навчальному році”.</a:t>
            </a:r>
            <a:endParaRPr lang="ru-RU" sz="280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8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z="2800" b="1" smtClean="0">
                <a:solidFill>
                  <a:schemeClr val="tx2"/>
                </a:solidFill>
              </a:rPr>
              <a:t>Реалізація соціального проекту</a:t>
            </a:r>
            <a:br>
              <a:rPr lang="uk-UA" sz="2800" b="1" smtClean="0">
                <a:solidFill>
                  <a:schemeClr val="tx2"/>
                </a:solidFill>
              </a:rPr>
            </a:br>
            <a:r>
              <a:rPr lang="uk-UA" sz="2800" b="1" smtClean="0">
                <a:solidFill>
                  <a:schemeClr val="tx2"/>
                </a:solidFill>
              </a:rPr>
              <a:t>” Булінг - симптоми реальності”</a:t>
            </a:r>
            <a:endParaRPr lang="ru-RU" sz="2800" b="1" smtClean="0">
              <a:solidFill>
                <a:schemeClr val="tx2"/>
              </a:solidFill>
            </a:endParaRPr>
          </a:p>
        </p:txBody>
      </p:sp>
      <p:sp>
        <p:nvSpPr>
          <p:cNvPr id="51202" name="Объект 2"/>
          <p:cNvSpPr>
            <a:spLocks noGrp="1"/>
          </p:cNvSpPr>
          <p:nvPr>
            <p:ph idx="1"/>
          </p:nvPr>
        </p:nvSpPr>
        <p:spPr>
          <a:xfrm>
            <a:off x="755650" y="2133600"/>
            <a:ext cx="7632700" cy="3887788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Brush Script MT" pitchFamily="66" charset="0"/>
              <a:buNone/>
            </a:pPr>
            <a:r>
              <a:rPr lang="uk-UA" sz="2000" smtClean="0">
                <a:latin typeface="Times New Roman" pitchFamily="18" charset="0"/>
              </a:rPr>
              <a:t>6. Практичним психологам, соціальним педагогам проводити  вивчення  соціально-психологічного клімату  у  класних колективах.</a:t>
            </a:r>
          </a:p>
          <a:p>
            <a:pPr marL="0" indent="0" eaLnBrk="1" hangingPunct="1">
              <a:lnSpc>
                <a:spcPct val="80000"/>
              </a:lnSpc>
              <a:buFont typeface="Brush Script MT" pitchFamily="66" charset="0"/>
              <a:buNone/>
            </a:pPr>
            <a:r>
              <a:rPr lang="uk-UA" sz="2000" smtClean="0">
                <a:latin typeface="Times New Roman" pitchFamily="18" charset="0"/>
              </a:rPr>
              <a:t>7. Практичним психологам, соціальним педагогам під час проведення  діагностичної роботи з учнями  дотримуватись принципів  добровольності, конфеденційності та анонімності </a:t>
            </a:r>
          </a:p>
          <a:p>
            <a:pPr marL="0" indent="0" eaLnBrk="1" hangingPunct="1">
              <a:lnSpc>
                <a:spcPct val="80000"/>
              </a:lnSpc>
              <a:buFont typeface="Brush Script MT" pitchFamily="66" charset="0"/>
              <a:buNone/>
            </a:pPr>
            <a:r>
              <a:rPr lang="uk-UA" sz="2000" smtClean="0">
                <a:latin typeface="Times New Roman" pitchFamily="18" charset="0"/>
              </a:rPr>
              <a:t>8.. За результатами діагностики проводити консультування  учасників освітнього процесу.</a:t>
            </a:r>
          </a:p>
          <a:p>
            <a:pPr marL="0" indent="0" eaLnBrk="1" hangingPunct="1">
              <a:lnSpc>
                <a:spcPct val="80000"/>
              </a:lnSpc>
              <a:buFont typeface="Brush Script MT" pitchFamily="66" charset="0"/>
              <a:buNone/>
            </a:pPr>
            <a:r>
              <a:rPr lang="uk-UA" sz="2000" smtClean="0">
                <a:latin typeface="Times New Roman" pitchFamily="18" charset="0"/>
              </a:rPr>
              <a:t>9. За результатами діагностики проводити роботу з учнями  щодо  об</a:t>
            </a:r>
            <a:r>
              <a:rPr lang="uk-UA" sz="2000" smtClean="0">
                <a:latin typeface="Times New Roman" pitchFamily="18" charset="0"/>
                <a:cs typeface="Arial" charset="0"/>
              </a:rPr>
              <a:t>’</a:t>
            </a:r>
            <a:r>
              <a:rPr lang="uk-UA" sz="2000" smtClean="0">
                <a:latin typeface="Times New Roman" pitchFamily="18" charset="0"/>
              </a:rPr>
              <a:t>єднання дитячих колектив.</a:t>
            </a:r>
          </a:p>
          <a:p>
            <a:pPr marL="0" indent="0" eaLnBrk="1" hangingPunct="1">
              <a:lnSpc>
                <a:spcPct val="80000"/>
              </a:lnSpc>
              <a:buFont typeface="Brush Script MT" pitchFamily="66" charset="0"/>
              <a:buNone/>
            </a:pPr>
            <a:r>
              <a:rPr lang="uk-UA" sz="2000" smtClean="0">
                <a:latin typeface="Times New Roman" pitchFamily="18" charset="0"/>
              </a:rPr>
              <a:t>10. Проведення  регулярного моніторінгу безпечності та комфортності закладу освіти та освітнього середовища </a:t>
            </a:r>
          </a:p>
          <a:p>
            <a:pPr marL="0" indent="0" eaLnBrk="1" hangingPunct="1">
              <a:lnSpc>
                <a:spcPct val="80000"/>
              </a:lnSpc>
              <a:buFont typeface="Brush Script MT" pitchFamily="66" charset="0"/>
              <a:buNone/>
            </a:pPr>
            <a:r>
              <a:rPr lang="uk-UA" sz="2000" smtClean="0">
                <a:latin typeface="Times New Roman" pitchFamily="18" charset="0"/>
              </a:rPr>
              <a:t>(опитування, анкетування).</a:t>
            </a:r>
          </a:p>
          <a:p>
            <a:pPr marL="0" indent="0" eaLnBrk="1" hangingPunct="1">
              <a:lnSpc>
                <a:spcPct val="80000"/>
              </a:lnSpc>
              <a:buFont typeface="Brush Script MT" pitchFamily="66" charset="0"/>
              <a:buNone/>
            </a:pPr>
            <a:endParaRPr lang="ru-RU" sz="20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Заголовок 1"/>
          <p:cNvSpPr>
            <a:spLocks noGrp="1"/>
          </p:cNvSpPr>
          <p:nvPr>
            <p:ph type="title"/>
          </p:nvPr>
        </p:nvSpPr>
        <p:spPr>
          <a:xfrm>
            <a:off x="755650" y="817563"/>
            <a:ext cx="7632700" cy="1201737"/>
          </a:xfrm>
        </p:spPr>
        <p:txBody>
          <a:bodyPr/>
          <a:lstStyle/>
          <a:p>
            <a:pPr eaLnBrk="1" hangingPunct="1"/>
            <a:r>
              <a:rPr lang="uk-UA" sz="2800" b="1" smtClean="0">
                <a:solidFill>
                  <a:schemeClr val="tx2"/>
                </a:solidFill>
              </a:rPr>
              <a:t>Робота над розробленням районної програми</a:t>
            </a:r>
            <a:br>
              <a:rPr lang="uk-UA" sz="2800" b="1" smtClean="0">
                <a:solidFill>
                  <a:schemeClr val="tx2"/>
                </a:solidFill>
              </a:rPr>
            </a:br>
            <a:r>
              <a:rPr lang="uk-UA" sz="2800" b="1" smtClean="0">
                <a:solidFill>
                  <a:schemeClr val="tx2"/>
                </a:solidFill>
              </a:rPr>
              <a:t>”АНТИБУЛІНГОВА РОБОТА У ЗАКЛАДАХ ОСВІТИ”.</a:t>
            </a:r>
            <a:endParaRPr lang="ru-RU" sz="2800" b="1" smtClean="0">
              <a:solidFill>
                <a:schemeClr val="tx2"/>
              </a:solidFill>
            </a:endParaRPr>
          </a:p>
        </p:txBody>
      </p:sp>
      <p:sp>
        <p:nvSpPr>
          <p:cNvPr id="53250" name="Объект 2"/>
          <p:cNvSpPr>
            <a:spLocks noGrp="1"/>
          </p:cNvSpPr>
          <p:nvPr>
            <p:ph idx="1"/>
          </p:nvPr>
        </p:nvSpPr>
        <p:spPr>
          <a:xfrm>
            <a:off x="755650" y="2205038"/>
            <a:ext cx="7632700" cy="396081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uk-UA" sz="2800" smtClean="0">
                <a:latin typeface="Times New Roman" pitchFamily="18" charset="0"/>
              </a:rPr>
              <a:t>1. Практичним психологам, соціальним педагогам на </a:t>
            </a:r>
            <a:r>
              <a:rPr lang="en-US" sz="2800" smtClean="0">
                <a:latin typeface="Times New Roman" pitchFamily="18" charset="0"/>
              </a:rPr>
              <a:t>I</a:t>
            </a:r>
            <a:r>
              <a:rPr lang="uk-UA" sz="2800" smtClean="0">
                <a:latin typeface="Times New Roman" pitchFamily="18" charset="0"/>
              </a:rPr>
              <a:t> діагностично-теоретиному етапі 2019 р ознайомитись з  дослідженням вітчизняних та зарубіжних науковців, систематизувати результати діагностиної роботи з учнями щодо взаємодії у класному колективі, моніторінгу безпечності та комфортності  у закладі освіти. </a:t>
            </a:r>
          </a:p>
          <a:p>
            <a:pPr algn="just" eaLnBrk="1" hangingPunct="1">
              <a:lnSpc>
                <a:spcPct val="90000"/>
              </a:lnSpc>
            </a:pPr>
            <a:r>
              <a:rPr lang="uk-UA" sz="2800" smtClean="0">
                <a:latin typeface="Times New Roman" pitchFamily="18" charset="0"/>
              </a:rPr>
              <a:t>2. Систематизований матеріал  надати до Управління освіти у грудні 2019 року.</a:t>
            </a:r>
            <a:endParaRPr lang="ru-RU" sz="28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/>
          </p:nvPr>
        </p:nvSpPr>
        <p:spPr>
          <a:xfrm>
            <a:off x="827088" y="692150"/>
            <a:ext cx="7561262" cy="1657350"/>
          </a:xfrm>
        </p:spPr>
        <p:txBody>
          <a:bodyPr/>
          <a:lstStyle/>
          <a:p>
            <a:r>
              <a:rPr lang="uk-UA" sz="2800" b="1" smtClean="0">
                <a:solidFill>
                  <a:schemeClr val="tx2"/>
                </a:solidFill>
              </a:rPr>
              <a:t>Робота над розробленням районної програми</a:t>
            </a:r>
            <a:br>
              <a:rPr lang="uk-UA" sz="2800" b="1" smtClean="0">
                <a:solidFill>
                  <a:schemeClr val="tx2"/>
                </a:solidFill>
              </a:rPr>
            </a:br>
            <a:r>
              <a:rPr lang="uk-UA" sz="2800" b="1" smtClean="0">
                <a:solidFill>
                  <a:schemeClr val="tx2"/>
                </a:solidFill>
              </a:rPr>
              <a:t>” АНТИБУЛІНГОВА РОБОТА У ЗАКЛАДАХ ОСВІТИ”.</a:t>
            </a:r>
            <a:endParaRPr lang="ru-RU" sz="2800" b="1" smtClean="0">
              <a:solidFill>
                <a:schemeClr val="tx2"/>
              </a:solidFill>
            </a:endParaRPr>
          </a:p>
        </p:txBody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>
          <a:xfrm>
            <a:off x="684213" y="2349500"/>
            <a:ext cx="7704137" cy="3819525"/>
          </a:xfrm>
        </p:spPr>
        <p:txBody>
          <a:bodyPr/>
          <a:lstStyle/>
          <a:p>
            <a:r>
              <a:rPr lang="uk-UA" sz="3200" smtClean="0">
                <a:latin typeface="Times New Roman" pitchFamily="18" charset="0"/>
              </a:rPr>
              <a:t>2. На </a:t>
            </a:r>
            <a:r>
              <a:rPr lang="en-US" sz="3200" smtClean="0">
                <a:latin typeface="Times New Roman" pitchFamily="18" charset="0"/>
              </a:rPr>
              <a:t>II</a:t>
            </a:r>
            <a:r>
              <a:rPr lang="uk-UA" sz="3200" smtClean="0">
                <a:latin typeface="Times New Roman" pitchFamily="18" charset="0"/>
              </a:rPr>
              <a:t>  поглибленому етапі  упроваджувати у практичну діяльність новаційні технології, форми, методи  превентивної роботи.</a:t>
            </a:r>
            <a:endParaRPr lang="ru-RU" sz="32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Заголовок 1"/>
          <p:cNvSpPr>
            <a:spLocks noGrp="1"/>
          </p:cNvSpPr>
          <p:nvPr>
            <p:ph type="title"/>
          </p:nvPr>
        </p:nvSpPr>
        <p:spPr>
          <a:xfrm>
            <a:off x="755650" y="620713"/>
            <a:ext cx="7704138" cy="1655762"/>
          </a:xfrm>
        </p:spPr>
        <p:txBody>
          <a:bodyPr/>
          <a:lstStyle/>
          <a:p>
            <a:pPr eaLnBrk="1" hangingPunct="1"/>
            <a:r>
              <a:rPr lang="uk-UA" sz="2800" b="1" smtClean="0">
                <a:solidFill>
                  <a:schemeClr val="tx2"/>
                </a:solidFill>
              </a:rPr>
              <a:t>Робота над розробленням районної програми</a:t>
            </a:r>
            <a:br>
              <a:rPr lang="uk-UA" sz="2800" b="1" smtClean="0">
                <a:solidFill>
                  <a:schemeClr val="tx2"/>
                </a:solidFill>
              </a:rPr>
            </a:br>
            <a:r>
              <a:rPr lang="uk-UA" sz="2800" b="1" smtClean="0">
                <a:solidFill>
                  <a:schemeClr val="tx2"/>
                </a:solidFill>
              </a:rPr>
              <a:t>” АНТИБУЛІНГОВА РОБОТА У ЗАКЛАДАХ ОСВІТИ”.</a:t>
            </a:r>
            <a:endParaRPr lang="ru-RU" sz="2800" b="1" smtClean="0">
              <a:solidFill>
                <a:schemeClr val="tx2"/>
              </a:solidFill>
            </a:endParaRPr>
          </a:p>
        </p:txBody>
      </p:sp>
      <p:sp>
        <p:nvSpPr>
          <p:cNvPr id="55298" name="Объект 2"/>
          <p:cNvSpPr>
            <a:spLocks noGrp="1"/>
          </p:cNvSpPr>
          <p:nvPr>
            <p:ph idx="1"/>
          </p:nvPr>
        </p:nvSpPr>
        <p:spPr>
          <a:xfrm>
            <a:off x="755650" y="2349500"/>
            <a:ext cx="7566025" cy="4032250"/>
          </a:xfrm>
        </p:spPr>
        <p:txBody>
          <a:bodyPr/>
          <a:lstStyle/>
          <a:p>
            <a:pPr marL="0" indent="0" algn="just" eaLnBrk="1" hangingPunct="1">
              <a:buFont typeface="Brush Script MT" pitchFamily="66" charset="0"/>
              <a:buNone/>
            </a:pPr>
            <a:r>
              <a:rPr lang="uk-UA" sz="2800" smtClean="0">
                <a:latin typeface="Times New Roman" pitchFamily="18" charset="0"/>
              </a:rPr>
              <a:t>ІІІ  - заключний етап 2020 р:</a:t>
            </a:r>
          </a:p>
          <a:p>
            <a:pPr marL="0" indent="0" algn="just" eaLnBrk="1" hangingPunct="1">
              <a:buFontTx/>
              <a:buChar char="-"/>
            </a:pPr>
            <a:r>
              <a:rPr lang="uk-UA" sz="2800" smtClean="0">
                <a:latin typeface="Times New Roman" pitchFamily="18" charset="0"/>
              </a:rPr>
              <a:t>накопичення  та ситематизація  матеріалу;</a:t>
            </a:r>
          </a:p>
          <a:p>
            <a:pPr marL="0" indent="0" algn="just" eaLnBrk="1" hangingPunct="1">
              <a:buFontTx/>
              <a:buChar char="-"/>
            </a:pPr>
            <a:r>
              <a:rPr lang="uk-UA" sz="2800" smtClean="0">
                <a:latin typeface="Times New Roman" pitchFamily="18" charset="0"/>
              </a:rPr>
              <a:t>Моніторинг набутого досвіду;</a:t>
            </a:r>
          </a:p>
          <a:p>
            <a:pPr marL="0" indent="0" algn="just" eaLnBrk="1" hangingPunct="1">
              <a:buFontTx/>
              <a:buChar char="-"/>
            </a:pPr>
            <a:r>
              <a:rPr lang="uk-UA" sz="2800" smtClean="0">
                <a:latin typeface="Times New Roman" pitchFamily="18" charset="0"/>
              </a:rPr>
              <a:t>Розповсюдження ефективного досвіду через колективні форми роботи та методом видання методичного вісника.  </a:t>
            </a:r>
          </a:p>
          <a:p>
            <a:pPr marL="0" indent="0" algn="just" eaLnBrk="1" hangingPunct="1">
              <a:buFontTx/>
              <a:buNone/>
            </a:pPr>
            <a:endParaRPr lang="ru-RU" sz="2800" smtClean="0">
              <a:latin typeface="Times New Roman" pitchFamily="18" charset="0"/>
            </a:endParaRPr>
          </a:p>
        </p:txBody>
      </p:sp>
      <p:pic>
        <p:nvPicPr>
          <p:cNvPr id="5529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4849813"/>
            <a:ext cx="2232025" cy="200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2212975" y="3170238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b="1">
              <a:solidFill>
                <a:srgbClr val="40749B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 smtClean="0">
                <a:solidFill>
                  <a:schemeClr val="tx2"/>
                </a:solidFill>
              </a:rPr>
              <a:t>Листи Міністерства освіти  і науки України</a:t>
            </a:r>
            <a:endParaRPr lang="ru-RU" sz="4000" b="1" smtClean="0">
              <a:solidFill>
                <a:schemeClr val="tx2"/>
              </a:solidFill>
            </a:endParaRP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755650" y="2349500"/>
            <a:ext cx="7777163" cy="3603625"/>
          </a:xfrm>
        </p:spPr>
        <p:txBody>
          <a:bodyPr/>
          <a:lstStyle/>
          <a:p>
            <a:r>
              <a:rPr lang="uk-UA" sz="3200" smtClean="0">
                <a:latin typeface="Times New Roman" pitchFamily="18" charset="0"/>
              </a:rPr>
              <a:t>Лист Міністерства освіти  і науки України від 29.12.2019 № 1/9 -790 “Щодо організації роботи у закладах  освіти з питань запобігання і протидії домашньому насильству та булінгу”</a:t>
            </a:r>
            <a:endParaRPr lang="ru-RU" sz="32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 smtClean="0">
                <a:solidFill>
                  <a:schemeClr val="tx2"/>
                </a:solidFill>
              </a:rPr>
              <a:t>Листи Міністерства освіти  і науки України</a:t>
            </a:r>
            <a:endParaRPr lang="ru-RU" sz="4000" b="1" smtClean="0">
              <a:solidFill>
                <a:schemeClr val="tx2"/>
              </a:solidFill>
            </a:endParaRPr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>
          <a:xfrm>
            <a:off x="684213" y="2205038"/>
            <a:ext cx="7632700" cy="4176712"/>
          </a:xfrm>
        </p:spPr>
        <p:txBody>
          <a:bodyPr/>
          <a:lstStyle/>
          <a:p>
            <a:pPr eaLnBrk="1" hangingPunct="1"/>
            <a:r>
              <a:rPr lang="uk-UA" sz="2800" smtClean="0">
                <a:latin typeface="Times New Roman" pitchFamily="18" charset="0"/>
              </a:rPr>
              <a:t>Лист Міністерства освіти  і науки України від 29.01.2019 № 1/11-881” Рекомендації для закладів освіти щодо застосування норм Закону України “ Про внесення змін до деяких законодавчих актів України щодо протидії булінгу (цькуванню)” від 18 грудня 2018 р. </a:t>
            </a:r>
          </a:p>
          <a:p>
            <a:pPr eaLnBrk="1" hangingPunct="1"/>
            <a:r>
              <a:rPr lang="uk-UA" sz="2800" smtClean="0">
                <a:latin typeface="Times New Roman" pitchFamily="18" charset="0"/>
              </a:rPr>
              <a:t>№ 2657 – </a:t>
            </a:r>
            <a:r>
              <a:rPr lang="en-US" sz="2800" smtClean="0">
                <a:latin typeface="Times New Roman" pitchFamily="18" charset="0"/>
                <a:cs typeface="Arial" charset="0"/>
              </a:rPr>
              <a:t>V</a:t>
            </a:r>
            <a:r>
              <a:rPr lang="ru-RU" sz="2800" smtClean="0">
                <a:latin typeface="Times New Roman" pitchFamily="18" charset="0"/>
                <a:cs typeface="Arial" charset="0"/>
              </a:rPr>
              <a:t>ІІІ</a:t>
            </a:r>
            <a:r>
              <a:rPr lang="uk-UA" sz="2800" smtClean="0">
                <a:latin typeface="Times New Roman" pitchFamily="18" charset="0"/>
                <a:cs typeface="Arial" charset="0"/>
              </a:rPr>
              <a:t>”</a:t>
            </a:r>
            <a:endParaRPr lang="ru-RU" sz="2800" smtClean="0">
              <a:latin typeface="Times New Roman" pitchFamily="18" charset="0"/>
              <a:cs typeface="Arial" charset="0"/>
            </a:endParaRPr>
          </a:p>
          <a:p>
            <a:endParaRPr lang="ru-RU" sz="2800" smtClean="0">
              <a:latin typeface="Times New Roman" pitchFamily="18" charset="0"/>
            </a:endParaRP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2243138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>
              <a:latin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 smtClean="0">
                <a:solidFill>
                  <a:schemeClr val="tx2"/>
                </a:solidFill>
              </a:rPr>
              <a:t>Запобігання та протидія насильству</a:t>
            </a:r>
            <a:endParaRPr lang="ru-RU" sz="4000" b="1" smtClean="0">
              <a:solidFill>
                <a:schemeClr val="tx2"/>
              </a:solidFill>
            </a:endParaRP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>
          <a:xfrm>
            <a:off x="684213" y="2119313"/>
            <a:ext cx="7704137" cy="4738687"/>
          </a:xfrm>
        </p:spPr>
        <p:txBody>
          <a:bodyPr/>
          <a:lstStyle/>
          <a:p>
            <a:r>
              <a:rPr lang="uk-UA" sz="3200" smtClean="0">
                <a:latin typeface="Times New Roman" pitchFamily="18" charset="0"/>
              </a:rPr>
              <a:t>Лист Міністерства  освіти і науки  України від 18.05.2018  № 1/11-5480 Запобігання та протидія насильству. </a:t>
            </a:r>
          </a:p>
          <a:p>
            <a:r>
              <a:rPr lang="uk-UA" sz="3200" smtClean="0">
                <a:latin typeface="Times New Roman" pitchFamily="18" charset="0"/>
              </a:rPr>
              <a:t>У додатках до листа розміщено   методичні  рекомендації які необхідно враховувати у профілактичній роботі педагогічним працівникам</a:t>
            </a:r>
            <a:endParaRPr lang="ru-RU" sz="32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smtClean="0"/>
              <a:t/>
            </a:r>
            <a:br>
              <a:rPr lang="uk-UA" sz="4000" smtClean="0"/>
            </a:br>
            <a:r>
              <a:rPr lang="uk-UA" sz="4000" b="1" smtClean="0">
                <a:solidFill>
                  <a:schemeClr val="tx2"/>
                </a:solidFill>
              </a:rPr>
              <a:t>Статистичні дані Харківська область</a:t>
            </a:r>
            <a:endParaRPr lang="ru-RU" sz="4000" b="1" smtClean="0">
              <a:solidFill>
                <a:schemeClr val="tx2"/>
              </a:solidFill>
            </a:endParaRPr>
          </a:p>
        </p:txBody>
      </p:sp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6443663" y="22050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>
              <a:latin typeface="Arial" charset="0"/>
            </a:endParaRPr>
          </a:p>
        </p:txBody>
      </p:sp>
      <p:sp>
        <p:nvSpPr>
          <p:cNvPr id="23555" name="Rectangle 6"/>
          <p:cNvSpPr>
            <a:spLocks noChangeArrowheads="1"/>
          </p:cNvSpPr>
          <p:nvPr/>
        </p:nvSpPr>
        <p:spPr bwMode="auto">
          <a:xfrm>
            <a:off x="-4535488" y="3108325"/>
            <a:ext cx="930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</a:pPr>
            <a:r>
              <a:rPr lang="uk-UA" sz="1800">
                <a:latin typeface="Arial" charset="0"/>
              </a:rPr>
              <a:t>Лист”;</a:t>
            </a:r>
            <a:endParaRPr lang="ru-RU" sz="1800">
              <a:latin typeface="Arial" charset="0"/>
            </a:endParaRPr>
          </a:p>
        </p:txBody>
      </p:sp>
      <p:sp>
        <p:nvSpPr>
          <p:cNvPr id="23556" name="Rectangle 7"/>
          <p:cNvSpPr>
            <a:spLocks noGrp="1"/>
          </p:cNvSpPr>
          <p:nvPr>
            <p:ph type="body" idx="1"/>
          </p:nvPr>
        </p:nvSpPr>
        <p:spPr>
          <a:xfrm>
            <a:off x="755650" y="2349500"/>
            <a:ext cx="7704138" cy="3603625"/>
          </a:xfrm>
        </p:spPr>
        <p:txBody>
          <a:bodyPr/>
          <a:lstStyle/>
          <a:p>
            <a:pPr>
              <a:buFont typeface="Brush Script MT" pitchFamily="66" charset="0"/>
              <a:buNone/>
            </a:pPr>
            <a:r>
              <a:rPr lang="uk-UA" sz="2800" smtClean="0">
                <a:latin typeface="Times New Roman" pitchFamily="18" charset="0"/>
              </a:rPr>
              <a:t>   За даними  практичних психологів  області протягом 2017-2018  н.р. з проблеми шкільного булінгу  до практичних психологів  закладів освіти  зверталось: </a:t>
            </a:r>
          </a:p>
          <a:p>
            <a:pPr>
              <a:buFont typeface="Brush Script MT" pitchFamily="66" charset="0"/>
              <a:buNone/>
            </a:pPr>
            <a:r>
              <a:rPr lang="uk-UA" sz="2800" smtClean="0">
                <a:latin typeface="Times New Roman" pitchFamily="18" charset="0"/>
              </a:rPr>
              <a:t>    Батьків -  432</a:t>
            </a:r>
          </a:p>
          <a:p>
            <a:pPr>
              <a:buFont typeface="Brush Script MT" pitchFamily="66" charset="0"/>
              <a:buNone/>
            </a:pPr>
            <a:r>
              <a:rPr lang="uk-UA" sz="2800" smtClean="0">
                <a:latin typeface="Times New Roman" pitchFamily="18" charset="0"/>
              </a:rPr>
              <a:t>    Педагогів - 456 </a:t>
            </a:r>
          </a:p>
          <a:p>
            <a:pPr>
              <a:buFont typeface="Brush Script MT" pitchFamily="66" charset="0"/>
              <a:buNone/>
            </a:pPr>
            <a:r>
              <a:rPr lang="uk-UA" sz="2800" smtClean="0">
                <a:latin typeface="Times New Roman" pitchFamily="18" charset="0"/>
              </a:rPr>
              <a:t>    Учнів - 572</a:t>
            </a:r>
            <a:endParaRPr lang="ru-RU" sz="28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 smtClean="0">
                <a:solidFill>
                  <a:schemeClr val="tx2"/>
                </a:solidFill>
              </a:rPr>
              <a:t>Статистичні дані Харківська область</a:t>
            </a:r>
            <a:endParaRPr lang="ru-RU" sz="4000" b="1" smtClean="0">
              <a:solidFill>
                <a:schemeClr val="tx2"/>
              </a:solidFill>
            </a:endParaRP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>
          <a:xfrm>
            <a:off x="684213" y="2133600"/>
            <a:ext cx="7632700" cy="4724400"/>
          </a:xfrm>
        </p:spPr>
        <p:txBody>
          <a:bodyPr/>
          <a:lstStyle/>
          <a:p>
            <a:pPr>
              <a:buFont typeface="Brush Script MT" pitchFamily="66" charset="0"/>
              <a:buNone/>
            </a:pPr>
            <a:r>
              <a:rPr lang="uk-UA" sz="3200" smtClean="0">
                <a:latin typeface="Times New Roman" pitchFamily="18" charset="0"/>
              </a:rPr>
              <a:t>   За даними   області протягом 2017-2018  н. р. з проблеми шкільного булінгу  до соціальних педагогів  закладів освіти  зверталось: </a:t>
            </a:r>
          </a:p>
          <a:p>
            <a:pPr>
              <a:buFont typeface="Brush Script MT" pitchFamily="66" charset="0"/>
              <a:buNone/>
            </a:pPr>
            <a:r>
              <a:rPr lang="uk-UA" sz="3200" smtClean="0">
                <a:latin typeface="Times New Roman" pitchFamily="18" charset="0"/>
              </a:rPr>
              <a:t>  Батьків -  169;</a:t>
            </a:r>
          </a:p>
          <a:p>
            <a:pPr>
              <a:buFont typeface="Brush Script MT" pitchFamily="66" charset="0"/>
              <a:buNone/>
            </a:pPr>
            <a:r>
              <a:rPr lang="uk-UA" sz="3200" smtClean="0">
                <a:latin typeface="Times New Roman" pitchFamily="18" charset="0"/>
              </a:rPr>
              <a:t>  Педагогів – 252; </a:t>
            </a:r>
          </a:p>
          <a:p>
            <a:pPr>
              <a:buFont typeface="Brush Script MT" pitchFamily="66" charset="0"/>
              <a:buNone/>
            </a:pPr>
            <a:r>
              <a:rPr lang="uk-UA" sz="3200" smtClean="0">
                <a:latin typeface="Times New Roman" pitchFamily="18" charset="0"/>
              </a:rPr>
              <a:t>  Учнів – 372.</a:t>
            </a:r>
            <a:endParaRPr lang="ru-RU" sz="32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 smtClean="0">
                <a:solidFill>
                  <a:schemeClr val="tx2"/>
                </a:solidFill>
              </a:rPr>
              <a:t>Актуальність проблеми булінгу  у шкільному середовищі</a:t>
            </a:r>
            <a:endParaRPr lang="ru-RU" sz="4000" b="1" smtClean="0">
              <a:solidFill>
                <a:schemeClr val="tx2"/>
              </a:solidFill>
            </a:endParaRPr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>
          <a:xfrm>
            <a:off x="755650" y="2636838"/>
            <a:ext cx="7632700" cy="3671887"/>
          </a:xfrm>
        </p:spPr>
        <p:txBody>
          <a:bodyPr/>
          <a:lstStyle/>
          <a:p>
            <a:r>
              <a:rPr lang="uk-UA" sz="2800" smtClean="0">
                <a:latin typeface="Times New Roman" pitchFamily="18" charset="0"/>
              </a:rPr>
              <a:t>Таким чином явище булінгу поширюється  у закладах загальної середньої освіти.</a:t>
            </a:r>
          </a:p>
          <a:p>
            <a:r>
              <a:rPr lang="uk-UA" sz="2800" smtClean="0">
                <a:latin typeface="Times New Roman" pitchFamily="18" charset="0"/>
              </a:rPr>
              <a:t>Ці надзвичайні  тривожні цифри  вимагають ретельного  вивчення  явища булінгу у шкільному середовищі, його сутності, типології проявів, причин, наслідків для вироблення негайної професійної  відповіді.</a:t>
            </a:r>
          </a:p>
          <a:p>
            <a:endParaRPr lang="ru-RU" sz="28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1166</TotalTime>
  <Words>1446</Words>
  <Application>Microsoft Office PowerPoint</Application>
  <PresentationFormat>Экран (4:3)</PresentationFormat>
  <Paragraphs>159</Paragraphs>
  <Slides>34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34</vt:i4>
      </vt:variant>
    </vt:vector>
  </HeadingPairs>
  <TitlesOfParts>
    <vt:vector size="45" baseType="lpstr">
      <vt:lpstr>Arial</vt:lpstr>
      <vt:lpstr>Constantia</vt:lpstr>
      <vt:lpstr>Brush Script MT</vt:lpstr>
      <vt:lpstr>Calibri</vt:lpstr>
      <vt:lpstr>Franklin Gothic Book</vt:lpstr>
      <vt:lpstr>Rage Italic</vt:lpstr>
      <vt:lpstr>Times New Roman</vt:lpstr>
      <vt:lpstr>Кнопка</vt:lpstr>
      <vt:lpstr>Кнопка</vt:lpstr>
      <vt:lpstr>Кнопка</vt:lpstr>
      <vt:lpstr>Кнопка</vt:lpstr>
      <vt:lpstr>Про роботу  психологічної служби  закладу освіти з вирішення  проблеми  булінгу </vt:lpstr>
      <vt:lpstr>Слайд 2</vt:lpstr>
      <vt:lpstr>Закон України</vt:lpstr>
      <vt:lpstr>Листи Міністерства освіти  і науки України</vt:lpstr>
      <vt:lpstr>Листи Міністерства освіти  і науки України</vt:lpstr>
      <vt:lpstr>Запобігання та протидія насильству</vt:lpstr>
      <vt:lpstr> Статистичні дані Харківська область</vt:lpstr>
      <vt:lpstr>Статистичні дані Харківська область</vt:lpstr>
      <vt:lpstr>Актуальність проблеми булінгу  у шкільному середовищі</vt:lpstr>
      <vt:lpstr>Аналіз досліджень проблеми булінгу зарубіждними вченими</vt:lpstr>
      <vt:lpstr> Вивчення чинників булінгу за Д. Лейн.</vt:lpstr>
      <vt:lpstr> Вивчення чинників булінгу за А.Бандура  (американський  науковець поведінкової психології)</vt:lpstr>
      <vt:lpstr>Соціальна психологія про причини виникнення   булінгу</vt:lpstr>
      <vt:lpstr>Соціальна психологія про причини виникнення   булінгу</vt:lpstr>
      <vt:lpstr> Класифікація причин булінгу у дитячому середовищі: </vt:lpstr>
      <vt:lpstr>Класифікація причин булінгу у дитячому середовищі</vt:lpstr>
      <vt:lpstr> Напрями профілактичної роботи з протидії булінгу у закладах освіти </vt:lpstr>
      <vt:lpstr>Завдання Психологічної служби  закладу освіти з протидії булінгу</vt:lpstr>
      <vt:lpstr>  Рівні профілактичної  роботи  з учасниками освітнього процесу  </vt:lpstr>
      <vt:lpstr>Робота на загальношкільному рівні </vt:lpstr>
      <vt:lpstr>Робота на загальношкільному рівні </vt:lpstr>
      <vt:lpstr>Робота на груповому рівні</vt:lpstr>
      <vt:lpstr>Робота на  груповому  рівні</vt:lpstr>
      <vt:lpstr>Робота на індивідуальному рівні соціального педагога</vt:lpstr>
      <vt:lpstr>Робота на індивідуальному рівні соціального педагога</vt:lpstr>
      <vt:lpstr>Соціально-педагогічний патронаж</vt:lpstr>
      <vt:lpstr>Робота на індивідуальному рівні практичного психолога</vt:lpstr>
      <vt:lpstr>Реалізація соціального проекту ” Булінг - симптоми реальності”</vt:lpstr>
      <vt:lpstr>Реалізація соціального проекту ” Булінг - симптоми реальності”</vt:lpstr>
      <vt:lpstr>Реалізація соціального проекту ” Булінг - симптоми реальності”</vt:lpstr>
      <vt:lpstr>Реалізація соціального проекту ” Булінг - симптоми реальності”</vt:lpstr>
      <vt:lpstr>Робота над розробленням районної програми ”АНТИБУЛІНГОВА РОБОТА У ЗАКЛАДАХ ОСВІТИ”.</vt:lpstr>
      <vt:lpstr>Робота над розробленням районної програми ” АНТИБУЛІНГОВА РОБОТА У ЗАКЛАДАХ ОСВІТИ”.</vt:lpstr>
      <vt:lpstr>Робота над розробленням районної програми ” АНТИБУЛІНГОВА РОБОТА У ЗАКЛАДАХ ОСВІТИ”.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</dc:title>
  <dc:creator>пк2</dc:creator>
  <cp:lastModifiedBy>Анна</cp:lastModifiedBy>
  <cp:revision>75</cp:revision>
  <cp:lastPrinted>2019-02-04T07:54:30Z</cp:lastPrinted>
  <dcterms:created xsi:type="dcterms:W3CDTF">2019-01-21T09:42:28Z</dcterms:created>
  <dcterms:modified xsi:type="dcterms:W3CDTF">2019-03-19T11:51:36Z</dcterms:modified>
</cp:coreProperties>
</file>